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81" r:id="rId3"/>
    <p:sldId id="260" r:id="rId4"/>
    <p:sldId id="282" r:id="rId5"/>
    <p:sldId id="283" r:id="rId6"/>
    <p:sldId id="272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84" r:id="rId17"/>
    <p:sldId id="277" r:id="rId18"/>
    <p:sldId id="274" r:id="rId19"/>
    <p:sldId id="287" r:id="rId20"/>
    <p:sldId id="286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소개(요약)" id="{10A4BC12-AB1C-4D42-AF04-C3F21D019844}">
          <p14:sldIdLst>
            <p14:sldId id="280"/>
            <p14:sldId id="281"/>
            <p14:sldId id="260"/>
            <p14:sldId id="282"/>
            <p14:sldId id="283"/>
          </p14:sldIdLst>
        </p14:section>
        <p14:section name="데이터이해(EDA)" id="{DF0E12B6-08EA-405E-92A1-E45A549B9FF6}">
          <p14:sldIdLst>
            <p14:sldId id="272"/>
            <p14:sldId id="261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인사이트(요약)" id="{B16CD9CA-95F6-4455-8936-8369018F6B7D}">
          <p14:sldIdLst>
            <p14:sldId id="284"/>
          </p14:sldIdLst>
        </p14:section>
        <p14:section name="최종데이터셋과문제정의(요약)" id="{7F36513F-70D3-447C-9315-CD9D9D4C55BF}">
          <p14:sldIdLst>
            <p14:sldId id="277"/>
            <p14:sldId id="274"/>
            <p14:sldId id="287"/>
          </p14:sldIdLst>
        </p14:section>
        <p14:section name="다음작업" id="{852D8257-2CDC-40AA-9B03-941FA636722E}">
          <p14:sldIdLst>
            <p14:sldId id="286"/>
          </p14:sldIdLst>
        </p14:section>
        <p14:section name="산출물정리" id="{2B633619-4AAE-4C97-8723-F863D2F231BA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2954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166" userDrawn="1">
          <p15:clr>
            <a:srgbClr val="A4A3A4"/>
          </p15:clr>
        </p15:guide>
        <p15:guide id="8" pos="325" userDrawn="1">
          <p15:clr>
            <a:srgbClr val="A4A3A4"/>
          </p15:clr>
        </p15:guide>
        <p15:guide id="9" pos="7355" userDrawn="1">
          <p15:clr>
            <a:srgbClr val="A4A3A4"/>
          </p15:clr>
        </p15:guide>
        <p15:guide id="10" pos="7514" userDrawn="1">
          <p15:clr>
            <a:srgbClr val="A4A3A4"/>
          </p15:clr>
        </p15:guide>
        <p15:guide id="11" orient="horz" pos="4156" userDrawn="1">
          <p15:clr>
            <a:srgbClr val="A4A3A4"/>
          </p15:clr>
        </p15:guide>
        <p15:guide id="12" pos="4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8FF"/>
    <a:srgbClr val="0000FF"/>
    <a:srgbClr val="1F77B4"/>
    <a:srgbClr val="2B6884"/>
    <a:srgbClr val="FFFFFF"/>
    <a:srgbClr val="D6DCE4"/>
    <a:srgbClr val="4A3771"/>
    <a:srgbClr val="87CEEB"/>
    <a:srgbClr val="2E8E7E"/>
    <a:srgbClr val="4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3866" autoAdjust="0"/>
  </p:normalViewPr>
  <p:slideViewPr>
    <p:cSldViewPr snapToGrid="0">
      <p:cViewPr>
        <p:scale>
          <a:sx n="66" d="100"/>
          <a:sy n="66" d="100"/>
        </p:scale>
        <p:origin x="392" y="488"/>
      </p:cViewPr>
      <p:guideLst>
        <p:guide orient="horz" pos="2160"/>
        <p:guide pos="3840"/>
        <p:guide orient="horz" pos="2954"/>
        <p:guide orient="horz" pos="164"/>
        <p:guide orient="horz" pos="3974"/>
        <p:guide pos="166"/>
        <p:guide pos="325"/>
        <p:guide pos="7355"/>
        <p:guide pos="7514"/>
        <p:guide orient="horz" pos="4156"/>
        <p:guide pos="492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32E99-C032-4EF1-901D-8A6AB21D326C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4040A-0EE2-426F-A1B6-8101CE153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7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발표시작</a:t>
            </a:r>
            <a:endParaRPr lang="en-US" altLang="ko-KR" dirty="0"/>
          </a:p>
          <a:p>
            <a:r>
              <a:rPr lang="ko-KR" altLang="en-US" dirty="0"/>
              <a:t>인사 </a:t>
            </a:r>
            <a:r>
              <a:rPr lang="en-US" altLang="ko-KR" dirty="0"/>
              <a:t>&gt; </a:t>
            </a:r>
            <a:r>
              <a:rPr lang="ko-KR" altLang="en-US" dirty="0"/>
              <a:t>팀명소개 </a:t>
            </a:r>
            <a:r>
              <a:rPr lang="en-US" altLang="ko-KR" dirty="0"/>
              <a:t>&gt; </a:t>
            </a:r>
            <a:r>
              <a:rPr lang="ko-KR" altLang="en-US" dirty="0"/>
              <a:t>팀원소개 </a:t>
            </a:r>
            <a:r>
              <a:rPr lang="en-US" altLang="ko-KR" dirty="0"/>
              <a:t>&gt; </a:t>
            </a:r>
            <a:r>
              <a:rPr lang="ko-KR" altLang="en-US" dirty="0"/>
              <a:t>프로젝트진행과정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ko-KR" altLang="en-US" dirty="0" err="1"/>
              <a:t>이런식으로</a:t>
            </a:r>
            <a:r>
              <a:rPr lang="ko-KR" altLang="en-US" dirty="0"/>
              <a:t>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진행한 내용에 대해 소개하고자 한다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7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동행인원수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실패비율 시각화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여행 기간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평균 시각화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수치형 피처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move_cnt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trip_days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 피처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시각화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0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D2BC7-A3EA-3B68-D203-4E864448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965783-7D84-2472-13A7-21AE0A96A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8FEF7D-D00C-28F3-DCE9-C815D08BF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동행인원수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실패비율 시각화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여행 기간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평균 시각화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수치형 피처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move_cnt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trip_days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 피처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만족도 시각화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54084-778F-228F-DB0C-C7319C45A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77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CE432-D50F-6427-3AFC-287DE07C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9C7D0D-6569-D61F-1599-8391CE32A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BAAF78-D278-261C-70A8-9A662267C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86CB0D-6272-7AA1-0018-340D7B72B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0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8362-B986-7C6A-026A-916A7AF6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4E0F49-3288-AA2B-FC95-21FE3C109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36A66-33B5-A482-76DD-B0332EAB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프로젝트진행과정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ko-KR" altLang="en-US" dirty="0" err="1"/>
              <a:t>이런식으로</a:t>
            </a:r>
            <a:r>
              <a:rPr lang="ko-KR" altLang="en-US" dirty="0"/>
              <a:t>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진행한 내용에 대해 소개하고자 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*CRISP-DM: </a:t>
            </a:r>
            <a:r>
              <a:rPr lang="ko-KR" altLang="en-US" dirty="0"/>
              <a:t>수업시간에 배웠던 데이터분석프로세스 </a:t>
            </a:r>
            <a:r>
              <a:rPr lang="en-US" altLang="ko-KR" dirty="0"/>
              <a:t>CRISP-DM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5DD0E-EB8F-5578-A38A-3C11A1DDF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9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프로젝트진행과정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ko-KR" altLang="en-US" dirty="0" err="1"/>
              <a:t>이런식으로</a:t>
            </a:r>
            <a:r>
              <a:rPr lang="ko-KR" altLang="en-US" dirty="0"/>
              <a:t>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진행한 내용에 대해 소개하고자 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*CRISP-DM: </a:t>
            </a:r>
            <a:r>
              <a:rPr lang="ko-KR" altLang="en-US" dirty="0"/>
              <a:t>수업시간에 배웠던 데이터분석프로세스 </a:t>
            </a:r>
            <a:r>
              <a:rPr lang="en-US" altLang="ko-KR" dirty="0"/>
              <a:t>CRISP-DM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3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7F094-249D-7DA3-82A2-9976BF69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113BB9-0E1F-F4A4-BCB2-4C6B53588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F3A2D8-25FD-3E66-78D0-50CFBE55B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프로젝트진행과정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ko-KR" altLang="en-US" dirty="0" err="1"/>
              <a:t>이런식으로</a:t>
            </a:r>
            <a:r>
              <a:rPr lang="ko-KR" altLang="en-US" dirty="0"/>
              <a:t>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진행한 내용에 대해 소개하고자 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*CRISP-DM: </a:t>
            </a:r>
            <a:r>
              <a:rPr lang="ko-KR" altLang="en-US" dirty="0"/>
              <a:t>수업시간에 배웠던 데이터분석프로세스 </a:t>
            </a:r>
            <a:r>
              <a:rPr lang="en-US" altLang="ko-KR" dirty="0"/>
              <a:t>CRISP-DM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AD3A4-AC70-229C-FDB7-D4B477E75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4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DC886-EDA0-4E8F-F9A1-8045DCAE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39D070-2A4B-31AC-1DF6-276394200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BF4C56-7285-EF9F-6843-24E18B22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프로젝트진행과정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ko-KR" altLang="en-US" dirty="0" err="1"/>
              <a:t>이런식으로</a:t>
            </a:r>
            <a:r>
              <a:rPr lang="ko-KR" altLang="en-US" dirty="0"/>
              <a:t> 프로젝트를 진행했고</a:t>
            </a:r>
            <a:r>
              <a:rPr lang="en-US" altLang="ko-KR" dirty="0"/>
              <a:t>, </a:t>
            </a:r>
            <a:r>
              <a:rPr lang="ko-KR" altLang="en-US" dirty="0"/>
              <a:t>진행한 내용에 대해 소개하고자 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*CRISP-DM: </a:t>
            </a:r>
            <a:r>
              <a:rPr lang="ko-KR" altLang="en-US" dirty="0"/>
              <a:t>수업시간에 배웠던 데이터분석프로세스 </a:t>
            </a:r>
            <a:r>
              <a:rPr lang="en-US" altLang="ko-KR" dirty="0"/>
              <a:t>CRISP-DM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CDA85-F2C5-CD74-B3FC-CDD03D0B8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8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1095,VIS,"13",체험 활동 관광지,"","",N,15,"2022-07-14 15:14:57",</a:t>
            </a:r>
          </a:p>
          <a:p>
            <a:r>
              <a:rPr lang="ko-KR" altLang="en-US" sz="1200" dirty="0"/>
              <a:t>1002,VIS,"1",자연관광지,"","",N,10,"2022-07-05 10:48:17",</a:t>
            </a:r>
          </a:p>
          <a:p>
            <a:r>
              <a:rPr lang="ko-KR" altLang="en-US" sz="1200" dirty="0"/>
              <a:t>1003,VIS,"2","역사/유적/종교 시설(문화재, 박물관, 촬영지, 절 등)","","",N,20,"2022-07-05 10:48:24",</a:t>
            </a:r>
          </a:p>
          <a:p>
            <a:r>
              <a:rPr lang="ko-KR" altLang="en-US" sz="1200" dirty="0"/>
              <a:t>1005,VIS,"3","문화 시설(공연장, 영화관, 전시관 등)","","",N,30,"2022-07-05 11:23:34",</a:t>
            </a:r>
          </a:p>
          <a:p>
            <a:r>
              <a:rPr lang="ko-KR" altLang="en-US" sz="1200" dirty="0"/>
              <a:t>1006,VIS,"4","상업지구(거리, 시장, 쇼핑시설)","","",N,40,"2022-07-05 11:23:39",</a:t>
            </a:r>
          </a:p>
          <a:p>
            <a:r>
              <a:rPr lang="ko-KR" altLang="en-US" sz="1200" dirty="0"/>
              <a:t>1007,VIS,"5","레저/스포츠 관련 시설(스키, 카트, 수상레저)","","",N,50,"2022-07-05 11:23:47",</a:t>
            </a:r>
          </a:p>
          <a:p>
            <a:r>
              <a:rPr lang="ko-KR" altLang="en-US" sz="1200" dirty="0"/>
              <a:t>1008,VIS,"6","테마시설(놀이공원, 워터파크)","","",N,60,"2022-07-05 11:23:56",</a:t>
            </a:r>
          </a:p>
          <a:p>
            <a:r>
              <a:rPr lang="ko-KR" altLang="en-US" sz="1200" dirty="0"/>
              <a:t>1009,VIS,"7","산책로, </a:t>
            </a:r>
            <a:r>
              <a:rPr lang="ko-KR" altLang="en-US" sz="1200" dirty="0" err="1"/>
              <a:t>둘레길</a:t>
            </a:r>
            <a:r>
              <a:rPr lang="ko-KR" altLang="en-US" sz="1200" dirty="0"/>
              <a:t> 등","","",N,70,"2022-07-05 11:24:06",</a:t>
            </a:r>
          </a:p>
          <a:p>
            <a:r>
              <a:rPr lang="ko-KR" altLang="en-US" sz="1200" dirty="0"/>
              <a:t>1010,VIS,"8",지역 축제/행사,"","",N,80,"2022-07-05 11:24:15",</a:t>
            </a:r>
          </a:p>
          <a:p>
            <a:r>
              <a:rPr lang="ko-KR" altLang="en-US" sz="1200" dirty="0"/>
              <a:t>1011,VIS,"9","역, 터미널, 고속도로 휴게소","","",N,90,"2022-07-05 11:24:23",</a:t>
            </a:r>
          </a:p>
          <a:p>
            <a:r>
              <a:rPr lang="ko-KR" altLang="en-US" sz="1200" dirty="0"/>
              <a:t>1012,VIS,"10",상점,"","",N,100,"2022-07-05 11:24:31",</a:t>
            </a:r>
          </a:p>
          <a:p>
            <a:r>
              <a:rPr lang="ko-KR" altLang="en-US" sz="1200" dirty="0"/>
              <a:t>1013,VIS,"11",식당/카페,"","",N,110,"2022-07-05 11:24:40",</a:t>
            </a:r>
          </a:p>
          <a:p>
            <a:r>
              <a:rPr lang="ko-KR" altLang="en-US" sz="1200" dirty="0"/>
              <a:t>1014,VIS,"12",기타,"","",N,120,"2022-07-05 11:24:49",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0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0EB7-153D-CE55-E5B4-0470FA34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5DFEF2-3C1F-6BBB-5744-602DC4B5B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D809E-DB19-BDCA-BA8A-DAE6F2D0E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1095,VIS,"13",체험 활동 관광지,"","",N,15,"2022-07-14 15:14:57",</a:t>
            </a:r>
          </a:p>
          <a:p>
            <a:r>
              <a:rPr lang="ko-KR" altLang="en-US" sz="1200" dirty="0"/>
              <a:t>1002,VIS,"1",자연관광지,"","",N,10,"2022-07-05 10:48:17",</a:t>
            </a:r>
          </a:p>
          <a:p>
            <a:r>
              <a:rPr lang="ko-KR" altLang="en-US" sz="1200" dirty="0"/>
              <a:t>1003,VIS,"2","역사/유적/종교 시설(문화재, 박물관, 촬영지, 절 등)","","",N,20,"2022-07-05 10:48:24",</a:t>
            </a:r>
          </a:p>
          <a:p>
            <a:r>
              <a:rPr lang="ko-KR" altLang="en-US" sz="1200" dirty="0"/>
              <a:t>1005,VIS,"3","문화 시설(공연장, 영화관, 전시관 등)","","",N,30,"2022-07-05 11:23:34",</a:t>
            </a:r>
          </a:p>
          <a:p>
            <a:r>
              <a:rPr lang="ko-KR" altLang="en-US" sz="1200" dirty="0"/>
              <a:t>1006,VIS,"4","상업지구(거리, 시장, 쇼핑시설)","","",N,40,"2022-07-05 11:23:39",</a:t>
            </a:r>
          </a:p>
          <a:p>
            <a:r>
              <a:rPr lang="ko-KR" altLang="en-US" sz="1200" dirty="0"/>
              <a:t>1007,VIS,"5","레저/스포츠 관련 시설(스키, 카트, 수상레저)","","",N,50,"2022-07-05 11:23:47",</a:t>
            </a:r>
          </a:p>
          <a:p>
            <a:r>
              <a:rPr lang="ko-KR" altLang="en-US" sz="1200" dirty="0"/>
              <a:t>1008,VIS,"6","테마시설(놀이공원, 워터파크)","","",N,60,"2022-07-05 11:23:56",</a:t>
            </a:r>
          </a:p>
          <a:p>
            <a:r>
              <a:rPr lang="ko-KR" altLang="en-US" sz="1200" dirty="0"/>
              <a:t>1009,VIS,"7","산책로, </a:t>
            </a:r>
            <a:r>
              <a:rPr lang="ko-KR" altLang="en-US" sz="1200" dirty="0" err="1"/>
              <a:t>둘레길</a:t>
            </a:r>
            <a:r>
              <a:rPr lang="ko-KR" altLang="en-US" sz="1200" dirty="0"/>
              <a:t> 등","","",N,70,"2022-07-05 11:24:06",</a:t>
            </a:r>
          </a:p>
          <a:p>
            <a:r>
              <a:rPr lang="ko-KR" altLang="en-US" sz="1200" dirty="0"/>
              <a:t>1010,VIS,"8",지역 축제/행사,"","",N,80,"2022-07-05 11:24:15",</a:t>
            </a:r>
          </a:p>
          <a:p>
            <a:r>
              <a:rPr lang="ko-KR" altLang="en-US" sz="1200" dirty="0"/>
              <a:t>1011,VIS,"9","역, 터미널, 고속도로 휴게소","","",N,90,"2022-07-05 11:24:23",</a:t>
            </a:r>
          </a:p>
          <a:p>
            <a:r>
              <a:rPr lang="ko-KR" altLang="en-US" sz="1200" dirty="0"/>
              <a:t>1012,VIS,"10",상점,"","",N,100,"2022-07-05 11:24:31",</a:t>
            </a:r>
          </a:p>
          <a:p>
            <a:r>
              <a:rPr lang="ko-KR" altLang="en-US" sz="1200" dirty="0"/>
              <a:t>1013,VIS,"11",식당/카페,"","",N,110,"2022-07-05 11:24:40",</a:t>
            </a:r>
          </a:p>
          <a:p>
            <a:r>
              <a:rPr lang="ko-KR" altLang="en-US" sz="1200" dirty="0"/>
              <a:t>1014,VIS,"12",기타,"","",N,120,"2022-07-05 11:24:49",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D7218-88AE-FA37-37F7-F07DCBBAA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0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155B-D50C-E8D4-C2FC-42D8BA9B4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E0AC1-3C10-D4B4-C96D-F25554CEC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B80A4-9EEC-19A6-6548-638D504D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1095,VIS,"13",체험 활동 관광지,"","",N,15,"2022-07-14 15:14:57",</a:t>
            </a:r>
          </a:p>
          <a:p>
            <a:r>
              <a:rPr lang="ko-KR" altLang="en-US" sz="1200" dirty="0"/>
              <a:t>1002,VIS,"1",자연관광지,"","",N,10,"2022-07-05 10:48:17",</a:t>
            </a:r>
          </a:p>
          <a:p>
            <a:r>
              <a:rPr lang="ko-KR" altLang="en-US" sz="1200" dirty="0"/>
              <a:t>1003,VIS,"2","역사/유적/종교 시설(문화재, 박물관, 촬영지, 절 등)","","",N,20,"2022-07-05 10:48:24",</a:t>
            </a:r>
          </a:p>
          <a:p>
            <a:r>
              <a:rPr lang="ko-KR" altLang="en-US" sz="1200" dirty="0"/>
              <a:t>1005,VIS,"3","문화 시설(공연장, 영화관, 전시관 등)","","",N,30,"2022-07-05 11:23:34",</a:t>
            </a:r>
          </a:p>
          <a:p>
            <a:r>
              <a:rPr lang="ko-KR" altLang="en-US" sz="1200" dirty="0"/>
              <a:t>1006,VIS,"4","상업지구(거리, 시장, 쇼핑시설)","","",N,40,"2022-07-05 11:23:39",</a:t>
            </a:r>
          </a:p>
          <a:p>
            <a:r>
              <a:rPr lang="ko-KR" altLang="en-US" sz="1200" dirty="0"/>
              <a:t>1007,VIS,"5","레저/스포츠 관련 시설(스키, 카트, 수상레저)","","",N,50,"2022-07-05 11:23:47",</a:t>
            </a:r>
          </a:p>
          <a:p>
            <a:r>
              <a:rPr lang="ko-KR" altLang="en-US" sz="1200" dirty="0"/>
              <a:t>1008,VIS,"6","테마시설(놀이공원, 워터파크)","","",N,60,"2022-07-05 11:23:56",</a:t>
            </a:r>
          </a:p>
          <a:p>
            <a:r>
              <a:rPr lang="ko-KR" altLang="en-US" sz="1200" dirty="0"/>
              <a:t>1009,VIS,"7","산책로, </a:t>
            </a:r>
            <a:r>
              <a:rPr lang="ko-KR" altLang="en-US" sz="1200" dirty="0" err="1"/>
              <a:t>둘레길</a:t>
            </a:r>
            <a:r>
              <a:rPr lang="ko-KR" altLang="en-US" sz="1200" dirty="0"/>
              <a:t> 등","","",N,70,"2022-07-05 11:24:06",</a:t>
            </a:r>
          </a:p>
          <a:p>
            <a:r>
              <a:rPr lang="ko-KR" altLang="en-US" sz="1200" dirty="0"/>
              <a:t>1010,VIS,"8",지역 축제/행사,"","",N,80,"2022-07-05 11:24:15",</a:t>
            </a:r>
          </a:p>
          <a:p>
            <a:r>
              <a:rPr lang="ko-KR" altLang="en-US" sz="1200" dirty="0"/>
              <a:t>1011,VIS,"9","역, 터미널, 고속도로 휴게소","","",N,90,"2022-07-05 11:24:23",</a:t>
            </a:r>
          </a:p>
          <a:p>
            <a:r>
              <a:rPr lang="ko-KR" altLang="en-US" sz="1200" dirty="0"/>
              <a:t>1012,VIS,"10",상점,"","",N,100,"2022-07-05 11:24:31",</a:t>
            </a:r>
          </a:p>
          <a:p>
            <a:r>
              <a:rPr lang="ko-KR" altLang="en-US" sz="1200" dirty="0"/>
              <a:t>1013,VIS,"11",식당/카페,"","",N,110,"2022-07-05 11:24:40",</a:t>
            </a:r>
          </a:p>
          <a:p>
            <a:r>
              <a:rPr lang="ko-KR" altLang="en-US" sz="1200" dirty="0"/>
              <a:t>1014,VIS,"12",기타,"","",N,120,"2022-07-05 11:24:49",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C13DC-0A8F-5BAE-864E-0D89D2F23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D465F-5AB5-E91E-9D0D-AA098FA1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83B2BF-5C19-8FAE-9A8E-0FF60DF26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38D70B-06A1-9CF7-8F0C-88CA6F568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ADB08-CB50-7BDA-2C9A-C8AD0AC3E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4040A-0EE2-426F-A1B6-8101CE153D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6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D81F8-9F6D-4866-211D-8FCD9D2D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DC389C-E9EE-759D-4140-EE232ED6F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F770D-26FE-7A81-D063-27C498EA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3AF21-1CFA-D8B5-B29E-91B4DE94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F9EC5-5006-F3F2-DA5A-149747A4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9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6253B-208F-47E5-014B-2F6ECA26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24C59F-A14B-B7DF-1B2B-1E1F9C0EF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9B2EB-AEC6-ECD4-DCFE-D7D5A6A3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F7E72-1558-C910-0078-68604A26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D5C6-8A40-B7D4-C268-7DD680F5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2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493104-3D2B-E9CD-6909-CF154435A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9AC50-177A-863B-14A1-C09DB0298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E8484-63C6-22A0-9128-873A59A6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C20AB-4351-9CE0-2C4D-D45354F5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0FD93-2BDB-EC66-E957-0E72D8EE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4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FFA35-C280-DF4E-E154-E697A21B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174D3-D7A1-6892-3ED6-98BC3BC6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E5F2E-03DB-0C49-7C82-E0AD87AE6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1CF9E-D723-217C-00E2-15B9C7E38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FD40C-6677-9A91-C603-C3FF68A4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3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BDCF4-BA23-F25B-350A-4B62F48A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08DC8-7B9E-AD6D-345F-88D7D731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60B93-543D-0B40-8D31-56AA8328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CD094-E75E-9B71-8350-6AFFEFA2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A9C8F-EA7E-CDBE-D2B4-53678222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7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21968-0DAB-C4D4-BAA2-C8393B56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A4559-AADA-E164-FCCA-48AE22EAB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E488B0-F185-E633-078C-DCBB16D08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C34DAD-EF98-AEAD-710B-BD03FC60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C27CF4-8739-BA0C-BBCA-9DDA8619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CBDF8F-7EA9-C988-B710-D886E62F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33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0D3D5-02ED-1873-73CD-255C2A82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AD6C9-D559-14FD-DC86-042DE7BFC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746F9-F892-5EAF-1BAD-5A1A39B9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ECA2F-5017-F3B8-3917-178F61298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3C86AE-361A-4193-2EC4-E0668E806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C2717-CBA7-AE02-4CD7-A2B4FCAA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09D60-5F09-BF0E-588D-3BE6CAC5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F548CB-646D-DEB8-B22D-668FC678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9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12B9-915D-F81A-F197-80FAEAAB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C91CF0-75F0-58C6-2161-D348EAA8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DF82EC-97ED-787D-F193-B83A5A5F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AD9988-0711-FA54-3320-25CBE993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3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8C568D-9782-BD80-FB51-EB32C7B4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59EFF-60CA-C62E-5FF4-90F2D22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FBCA2-F9FF-17C5-041B-D01AE799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9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A7C9C-4D29-E2FA-2D43-790C557C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5CF23-87B7-84D3-D4E2-1CAD3BED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679C0-8F9A-E272-299B-85C69D70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FDB1B-ADF2-E657-47A8-2A17BE75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DC03D-26B0-A49C-0DFA-7CDDD492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C2343-3F60-1572-6080-08AF40CC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9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CF01E-5D79-4514-F14E-60396719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E74787-C336-5429-D79A-105F38518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40CB6D-3385-6016-CB8F-FF954E0C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F81A09-185A-D42E-B5E9-BA39BD51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B3155-05D2-6AD0-36CD-F9A7AA17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19E7B-7B96-D80D-92D9-37959799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1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73B434-64DE-4128-E331-1E85FACF2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0C474B-58A1-1C46-4D84-DA79CDF1E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DA4CB-7688-376D-B0D7-9B5BAB3F7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6A6C2-7298-4834-9C52-C6D5B4E80849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36E61-5E73-016C-6B0D-B83E94DDC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86A78-B5AF-B07B-A793-0B78C33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71A339-A17F-4E35-8AEB-D5C227DD6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2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CDC30-6482-016A-B2B8-BF8437AF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인간의 얼굴, 긴 머리, 입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B16C41-0E89-000E-30BB-429D1A45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75" y="-905933"/>
            <a:ext cx="6114225" cy="8669867"/>
          </a:xfrm>
          <a:prstGeom prst="rect">
            <a:avLst/>
          </a:prstGeom>
        </p:spPr>
      </p:pic>
      <p:pic>
        <p:nvPicPr>
          <p:cNvPr id="10" name="그림 9" descr="텍스트, 인간의 얼굴, 야외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103265-7A89-8FE9-0A4C-973EAEC4ED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5933"/>
            <a:ext cx="6096000" cy="976698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5EA2B9-4BE4-CD78-4340-9B933B4B326F}"/>
              </a:ext>
            </a:extLst>
          </p:cNvPr>
          <p:cNvGrpSpPr/>
          <p:nvPr/>
        </p:nvGrpSpPr>
        <p:grpSpPr>
          <a:xfrm>
            <a:off x="1920382" y="463550"/>
            <a:ext cx="8351237" cy="5930900"/>
            <a:chOff x="1489631" y="0"/>
            <a:chExt cx="9191725" cy="6527800"/>
          </a:xfrm>
        </p:grpSpPr>
        <p:pic>
          <p:nvPicPr>
            <p:cNvPr id="13" name="그림 12" descr="텍스트, 인간의 얼굴, 야외, 하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AAD80D2-355C-BE36-358B-A380ACE9E58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31" y="0"/>
              <a:ext cx="4605440" cy="6527800"/>
            </a:xfrm>
            <a:prstGeom prst="rect">
              <a:avLst/>
            </a:prstGeom>
          </p:spPr>
        </p:pic>
        <p:pic>
          <p:nvPicPr>
            <p:cNvPr id="14" name="그림 13" descr="텍스트, 인간의 얼굴, 긴 머리, 입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8D5692-E988-E416-2A51-583C8010A8D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75" y="0"/>
              <a:ext cx="4603581" cy="652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06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0DBA3-0D65-8C30-0B5E-D361F888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17D7D1-06C9-8141-1E8B-832828DC5E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804257" cy="4549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4E505-8A2B-F6AC-F414-9377C2B5CC83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방문지정보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75782-2210-02AD-F2F6-3F0E6527727C}"/>
              </a:ext>
            </a:extLst>
          </p:cNvPr>
          <p:cNvSpPr txBox="1"/>
          <p:nvPr/>
        </p:nvSpPr>
        <p:spPr>
          <a:xfrm>
            <a:off x="4741072" y="1409155"/>
            <a:ext cx="270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결측치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대체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96824-258C-2B8D-2ED5-7103B135696A}"/>
              </a:ext>
            </a:extLst>
          </p:cNvPr>
          <p:cNvSpPr txBox="1"/>
          <p:nvPr/>
        </p:nvSpPr>
        <p:spPr>
          <a:xfrm>
            <a:off x="1026254" y="1409155"/>
            <a:ext cx="26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Feature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선정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DB7C5-2CAF-387A-EE2C-4E20FDBACE4D}"/>
              </a:ext>
            </a:extLst>
          </p:cNvPr>
          <p:cNvSpPr txBox="1"/>
          <p:nvPr/>
        </p:nvSpPr>
        <p:spPr>
          <a:xfrm>
            <a:off x="8659352" y="1409155"/>
            <a:ext cx="2388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인코딩 방법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2D928C-466B-DFCA-5C2D-FDC7025EF6E0}"/>
              </a:ext>
            </a:extLst>
          </p:cNvPr>
          <p:cNvGrpSpPr/>
          <p:nvPr/>
        </p:nvGrpSpPr>
        <p:grpSpPr>
          <a:xfrm>
            <a:off x="2194554" y="1163523"/>
            <a:ext cx="7798301" cy="288000"/>
            <a:chOff x="2194554" y="1163523"/>
            <a:chExt cx="7798301" cy="288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9CE824-0615-F093-B820-0BE64D80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54" y="1163523"/>
              <a:ext cx="288000" cy="28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08686E9-33AB-FE1A-7D02-B2E0771F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00" y="1163523"/>
              <a:ext cx="288000" cy="288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BCD9E7E-9FFA-A6FC-6B2D-F10123849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4855" y="1163523"/>
              <a:ext cx="288000" cy="288000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79F544D-47C2-AD01-04C3-AE1538BD4FF1}"/>
              </a:ext>
            </a:extLst>
          </p:cNvPr>
          <p:cNvSpPr/>
          <p:nvPr/>
        </p:nvSpPr>
        <p:spPr>
          <a:xfrm>
            <a:off x="4447950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3509BCE-858D-5C6D-DE45-92347F145A69}"/>
              </a:ext>
            </a:extLst>
          </p:cNvPr>
          <p:cNvSpPr/>
          <p:nvPr/>
        </p:nvSpPr>
        <p:spPr>
          <a:xfrm>
            <a:off x="690504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CE4D26A-976D-FE9F-E26C-7DC918DD92BE}"/>
              </a:ext>
            </a:extLst>
          </p:cNvPr>
          <p:cNvSpPr/>
          <p:nvPr/>
        </p:nvSpPr>
        <p:spPr>
          <a:xfrm>
            <a:off x="8205396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9471EED3-A811-8484-F419-248070B5C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31320"/>
              </p:ext>
            </p:extLst>
          </p:nvPr>
        </p:nvGraphicFramePr>
        <p:xfrm>
          <a:off x="4656000" y="2522137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만족도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B50A2B08-9AC5-3CDF-2D11-2C481B18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64693"/>
              </p:ext>
            </p:extLst>
          </p:nvPr>
        </p:nvGraphicFramePr>
        <p:xfrm>
          <a:off x="898554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활용여부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방문지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만족도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재방문의향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4061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추천의향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X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좌표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C87FE1-1A4A-DC1A-C485-A8A854115AA2}"/>
              </a:ext>
            </a:extLst>
          </p:cNvPr>
          <p:cNvGrpSpPr/>
          <p:nvPr/>
        </p:nvGrpSpPr>
        <p:grpSpPr>
          <a:xfrm>
            <a:off x="5993237" y="2765634"/>
            <a:ext cx="1394127" cy="547619"/>
            <a:chOff x="5993237" y="3088082"/>
            <a:chExt cx="1394127" cy="547619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559E97E-A867-0B10-EBCE-8DA792FC769C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EDF6C5C-66BA-DCB0-80D4-82ED347E0D8C}"/>
                </a:ext>
              </a:extLst>
            </p:cNvPr>
            <p:cNvGrpSpPr/>
            <p:nvPr/>
          </p:nvGrpSpPr>
          <p:grpSpPr>
            <a:xfrm>
              <a:off x="6208469" y="3088082"/>
              <a:ext cx="1178895" cy="547619"/>
              <a:chOff x="6208469" y="3088082"/>
              <a:chExt cx="1178895" cy="54761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C53F50-DEB7-67AD-CD5E-A8E28F2CE2D1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행 삭제</a:t>
                </a:r>
                <a:endParaRPr lang="en-US" altLang="ko-KR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089259-5DC6-2D73-32A3-FA95B6D0B52C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*유형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: 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집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사무실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26.5%</a:t>
                </a:r>
              </a:p>
            </p:txBody>
          </p:sp>
        </p:grp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4026D08-FAFB-5DEE-4BE1-FB2E9C754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821301"/>
              </p:ext>
            </p:extLst>
          </p:nvPr>
        </p:nvGraphicFramePr>
        <p:xfrm>
          <a:off x="4685503" y="4146879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재방문여부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9526AAA-1435-9E2D-EF9F-195F3AD7B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69444"/>
              </p:ext>
            </p:extLst>
          </p:nvPr>
        </p:nvGraphicFramePr>
        <p:xfrm>
          <a:off x="8408855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인코딩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방문지유형코드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재방문여부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1302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268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2951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3481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419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6A7151-2148-7621-CEE7-1F3570D6A06B}"/>
              </a:ext>
            </a:extLst>
          </p:cNvPr>
          <p:cNvGrpSpPr/>
          <p:nvPr/>
        </p:nvGrpSpPr>
        <p:grpSpPr>
          <a:xfrm>
            <a:off x="5993237" y="4415665"/>
            <a:ext cx="1394127" cy="547619"/>
            <a:chOff x="5993237" y="3088082"/>
            <a:chExt cx="1394127" cy="547619"/>
          </a:xfrm>
        </p:grpSpPr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846D455E-FFCB-C53A-89BD-AA874789C0CA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C09F1C0-2667-6F2C-488C-8D92DA096A97}"/>
                </a:ext>
              </a:extLst>
            </p:cNvPr>
            <p:cNvGrpSpPr/>
            <p:nvPr/>
          </p:nvGrpSpPr>
          <p:grpSpPr>
            <a:xfrm>
              <a:off x="6208469" y="3088082"/>
              <a:ext cx="1178895" cy="547619"/>
              <a:chOff x="6208469" y="3088082"/>
              <a:chExt cx="1178895" cy="54761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795DF8-FFD6-8FAF-FBF7-5AE1B5D15D0B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행 삭제</a:t>
                </a:r>
                <a:endParaRPr lang="en-US" altLang="ko-KR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9C209-BD51-7FBF-30F2-FAF419DB0EE2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*유형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: 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집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사무실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26.5%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29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3B04A-3DCA-84BB-E9F2-786BC482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5AFF2FEE-6A00-2E0D-0990-537DD134B509}"/>
              </a:ext>
            </a:extLst>
          </p:cNvPr>
          <p:cNvGrpSpPr/>
          <p:nvPr/>
        </p:nvGrpSpPr>
        <p:grpSpPr>
          <a:xfrm>
            <a:off x="1255751" y="4750581"/>
            <a:ext cx="9680499" cy="1398193"/>
            <a:chOff x="2295600" y="4750581"/>
            <a:chExt cx="9680499" cy="13981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E57B7D-1171-7010-F020-20E1391F2A50}"/>
                </a:ext>
              </a:extLst>
            </p:cNvPr>
            <p:cNvSpPr/>
            <p:nvPr/>
          </p:nvSpPr>
          <p:spPr>
            <a:xfrm>
              <a:off x="2295600" y="4750581"/>
              <a:ext cx="9680499" cy="12496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여행기간은 </a:t>
              </a:r>
              <a:r>
                <a:rPr lang="ko-KR" altLang="en-US" sz="2400" b="1" dirty="0">
                  <a:solidFill>
                    <a:srgbClr val="87CEEB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당일 여행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이 가장 많으며</a:t>
              </a:r>
              <a:r>
                <a:rPr lang="en-US" altLang="ko-KR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기간이 짧을 수록 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테마시설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·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관광지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의 선호도가 높음</a:t>
              </a:r>
              <a:endPara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여행기간과 관계없이 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식당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/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카페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·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상업지구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방문은 항상 많음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ECE48A-05D5-7013-1AE9-A4AD0854B452}"/>
                </a:ext>
              </a:extLst>
            </p:cNvPr>
            <p:cNvSpPr txBox="1"/>
            <p:nvPr/>
          </p:nvSpPr>
          <p:spPr>
            <a:xfrm>
              <a:off x="2581999" y="5871775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*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테마시설 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놀이공원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워터파크  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| 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관광지 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체험 활동 관광지  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| 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상업지구 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거리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시장</a:t>
              </a:r>
              <a:r>
                <a:rPr lang="en-US" altLang="ko-KR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쇼핑시설</a:t>
              </a:r>
              <a:endPara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9E0137-134C-63A8-AFFD-E9D8A4E2D9A6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방문지정보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FB76D9-E42F-65E3-10CA-335AAC2D1F45}"/>
              </a:ext>
            </a:extLst>
          </p:cNvPr>
          <p:cNvGrpSpPr/>
          <p:nvPr/>
        </p:nvGrpSpPr>
        <p:grpSpPr>
          <a:xfrm>
            <a:off x="1753155" y="640340"/>
            <a:ext cx="8685691" cy="3970526"/>
            <a:chOff x="1778224" y="915623"/>
            <a:chExt cx="8685691" cy="39705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FA77F1-B117-EACB-5735-1D191DEC5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857" t="5106" r="-1390" b="3347"/>
            <a:stretch>
              <a:fillRect/>
            </a:stretch>
          </p:blipFill>
          <p:spPr>
            <a:xfrm>
              <a:off x="1778224" y="1249787"/>
              <a:ext cx="4264979" cy="2793714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967EDB0-C4E1-3C20-6245-D77717D00D43}"/>
                </a:ext>
              </a:extLst>
            </p:cNvPr>
            <p:cNvGrpSpPr/>
            <p:nvPr/>
          </p:nvGrpSpPr>
          <p:grpSpPr>
            <a:xfrm>
              <a:off x="6875788" y="1249787"/>
              <a:ext cx="3588127" cy="3636362"/>
              <a:chOff x="6875789" y="945269"/>
              <a:chExt cx="3588127" cy="363636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72B94CE-E988-E343-B9A4-73F4C32422FA}"/>
                  </a:ext>
                </a:extLst>
              </p:cNvPr>
              <p:cNvGrpSpPr/>
              <p:nvPr/>
            </p:nvGrpSpPr>
            <p:grpSpPr>
              <a:xfrm>
                <a:off x="6875789" y="945269"/>
                <a:ext cx="3588127" cy="3636362"/>
                <a:chOff x="7156799" y="945269"/>
                <a:chExt cx="3588127" cy="3636362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1145E23B-08FB-B775-CB0D-11FA8D769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658" r="49966" b="50000"/>
                <a:stretch>
                  <a:fillRect/>
                </a:stretch>
              </p:blipFill>
              <p:spPr>
                <a:xfrm>
                  <a:off x="7156801" y="945269"/>
                  <a:ext cx="3588125" cy="980607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ECFC-F86B-8CD9-FBBE-664544A73C1B}"/>
                    </a:ext>
                  </a:extLst>
                </p:cNvPr>
                <p:cNvSpPr txBox="1"/>
                <p:nvPr/>
              </p:nvSpPr>
              <p:spPr>
                <a:xfrm>
                  <a:off x="10074099" y="960959"/>
                  <a:ext cx="6294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당일</a:t>
                  </a:r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FEC6722-8E32-AD39-5A89-01ED2F438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034" t="5658" b="50000"/>
                <a:stretch>
                  <a:fillRect/>
                </a:stretch>
              </p:blipFill>
              <p:spPr>
                <a:xfrm>
                  <a:off x="7159455" y="1825706"/>
                  <a:ext cx="3583277" cy="980607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CF6881D-0ABB-09D1-DFC7-C4011C880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5372" r="49966"/>
                <a:stretch>
                  <a:fillRect/>
                </a:stretch>
              </p:blipFill>
              <p:spPr>
                <a:xfrm>
                  <a:off x="7156799" y="2706143"/>
                  <a:ext cx="3588127" cy="986917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BF30B5C-705D-763A-6C0A-9D2A44E6F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034" t="55290"/>
                <a:stretch>
                  <a:fillRect/>
                </a:stretch>
              </p:blipFill>
              <p:spPr>
                <a:xfrm>
                  <a:off x="7159454" y="3592889"/>
                  <a:ext cx="3583278" cy="988742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CC6FDF-CBAF-1796-0050-3134A68F0871}"/>
                    </a:ext>
                  </a:extLst>
                </p:cNvPr>
                <p:cNvSpPr txBox="1"/>
                <p:nvPr/>
              </p:nvSpPr>
              <p:spPr>
                <a:xfrm>
                  <a:off x="10074099" y="1844632"/>
                  <a:ext cx="6294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1</a:t>
                  </a:r>
                  <a:r>
                    <a:rPr lang="ko-KR" altLang="en-US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박</a:t>
                  </a:r>
                  <a:r>
                    <a:rPr lang="en-US" altLang="ko-KR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2</a:t>
                  </a:r>
                  <a:r>
                    <a:rPr lang="ko-KR" altLang="en-US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일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1E49A4-4C8D-46F6-712E-89A4AE94F522}"/>
                    </a:ext>
                  </a:extLst>
                </p:cNvPr>
                <p:cNvSpPr txBox="1"/>
                <p:nvPr/>
              </p:nvSpPr>
              <p:spPr>
                <a:xfrm>
                  <a:off x="10074098" y="2728305"/>
                  <a:ext cx="6294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2</a:t>
                  </a:r>
                  <a:r>
                    <a:rPr lang="ko-KR" altLang="en-US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박</a:t>
                  </a:r>
                  <a:r>
                    <a:rPr lang="en-US" altLang="ko-KR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3</a:t>
                  </a:r>
                  <a:r>
                    <a:rPr lang="ko-KR" altLang="en-US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일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CB77951-46E0-2855-3C25-DB12A36082F7}"/>
                    </a:ext>
                  </a:extLst>
                </p:cNvPr>
                <p:cNvSpPr txBox="1"/>
                <p:nvPr/>
              </p:nvSpPr>
              <p:spPr>
                <a:xfrm>
                  <a:off x="10074098" y="3611978"/>
                  <a:ext cx="6294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900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3</a:t>
                  </a:r>
                  <a:r>
                    <a:rPr lang="ko-KR" altLang="en-US" sz="900" dirty="0" err="1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박이상</a:t>
                  </a:r>
                  <a:endParaRPr lang="ko-KR" altLang="en-US" sz="900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FF4F6ED6-708C-A873-8946-42774E712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1107" y="1331668"/>
                <a:ext cx="0" cy="17480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22692934-E1AB-E3C5-BB66-4F5B7AF63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1582" y="2232390"/>
                <a:ext cx="0" cy="17480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BEF84A33-ECC2-DA33-F89B-A7EC53A13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2982" y="1322143"/>
                <a:ext cx="0" cy="17480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F7C5098E-3DBF-69A7-FE99-89074C666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5689" y="2232390"/>
                <a:ext cx="0" cy="17480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F8D9FF4E-4181-B2E7-C51B-C0286DF70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4560" y="3093616"/>
                <a:ext cx="0" cy="17480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B3E14F2C-8E79-B9B1-50CD-CEDF6169B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2039" y="3117517"/>
                <a:ext cx="0" cy="17480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B4F6674F-139D-8F1B-BA9B-F4CC70DB5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6621" y="4005612"/>
                <a:ext cx="0" cy="17480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3D84391F-0642-63E1-1AE8-4A62CDBC8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74189" y="4019217"/>
                <a:ext cx="0" cy="17480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D601D8E-0E76-DBA3-B62B-B2DA4C81C832}"/>
                </a:ext>
              </a:extLst>
            </p:cNvPr>
            <p:cNvSpPr txBox="1"/>
            <p:nvPr/>
          </p:nvSpPr>
          <p:spPr>
            <a:xfrm>
              <a:off x="1992845" y="915623"/>
              <a:ext cx="2227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 기간 비중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53162F7-D4B8-37D2-5549-7AF2BA1C8E9B}"/>
                </a:ext>
              </a:extLst>
            </p:cNvPr>
            <p:cNvSpPr txBox="1"/>
            <p:nvPr/>
          </p:nvSpPr>
          <p:spPr>
            <a:xfrm>
              <a:off x="7556318" y="915623"/>
              <a:ext cx="2227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 기간별 방문지 순위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01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35803-5A87-95F2-B49F-F23B8A9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F3F102-22E0-E979-CDC6-D33947AB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858754" cy="2530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DBCC5A-1BF3-4EB6-C480-905590497063}"/>
              </a:ext>
            </a:extLst>
          </p:cNvPr>
          <p:cNvSpPr txBox="1"/>
          <p:nvPr/>
        </p:nvSpPr>
        <p:spPr>
          <a:xfrm>
            <a:off x="1" y="-458216"/>
            <a:ext cx="332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활동내역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FBBF23-76E2-8F96-6861-FE1D4A09E0A5}"/>
              </a:ext>
            </a:extLst>
          </p:cNvPr>
          <p:cNvSpPr txBox="1"/>
          <p:nvPr/>
        </p:nvSpPr>
        <p:spPr>
          <a:xfrm>
            <a:off x="4741072" y="1409155"/>
            <a:ext cx="270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결측치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대체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42529-B25D-F90F-CD41-8DDCFB0BFEE5}"/>
              </a:ext>
            </a:extLst>
          </p:cNvPr>
          <p:cNvSpPr txBox="1"/>
          <p:nvPr/>
        </p:nvSpPr>
        <p:spPr>
          <a:xfrm>
            <a:off x="1026254" y="1409155"/>
            <a:ext cx="26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Feature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선정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047DF-0704-6D84-4F3C-3B56408F8BCF}"/>
              </a:ext>
            </a:extLst>
          </p:cNvPr>
          <p:cNvSpPr txBox="1"/>
          <p:nvPr/>
        </p:nvSpPr>
        <p:spPr>
          <a:xfrm>
            <a:off x="8659352" y="1409155"/>
            <a:ext cx="2388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인코딩 방법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41DCD0-FFD6-D89B-ED19-4ED1F3BF444C}"/>
              </a:ext>
            </a:extLst>
          </p:cNvPr>
          <p:cNvGrpSpPr/>
          <p:nvPr/>
        </p:nvGrpSpPr>
        <p:grpSpPr>
          <a:xfrm>
            <a:off x="2194554" y="1163523"/>
            <a:ext cx="7798301" cy="288000"/>
            <a:chOff x="2194554" y="1163523"/>
            <a:chExt cx="7798301" cy="288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EBDFC82-D0D7-2740-CF65-5E9BF7DA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54" y="1163523"/>
              <a:ext cx="288000" cy="288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E5BD052-17EF-2A35-BED2-7E3C43B0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00" y="1163523"/>
              <a:ext cx="288000" cy="288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FE7803D-631C-A60E-F963-DC3C45B1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4855" y="1163523"/>
              <a:ext cx="288000" cy="288000"/>
            </a:xfrm>
            <a:prstGeom prst="rect">
              <a:avLst/>
            </a:prstGeom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5D9087-82B7-08BE-BC5A-7A036A6B3B4B}"/>
              </a:ext>
            </a:extLst>
          </p:cNvPr>
          <p:cNvSpPr/>
          <p:nvPr/>
        </p:nvSpPr>
        <p:spPr>
          <a:xfrm>
            <a:off x="4447950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492C67C-4646-1E29-789D-7070DA885C87}"/>
              </a:ext>
            </a:extLst>
          </p:cNvPr>
          <p:cNvSpPr/>
          <p:nvPr/>
        </p:nvSpPr>
        <p:spPr>
          <a:xfrm>
            <a:off x="690504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042F15C-5E7F-3989-D1A8-35FE527EE502}"/>
              </a:ext>
            </a:extLst>
          </p:cNvPr>
          <p:cNvSpPr/>
          <p:nvPr/>
        </p:nvSpPr>
        <p:spPr>
          <a:xfrm>
            <a:off x="8205396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8E834F13-B8EF-05C8-6E25-66A10016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43914"/>
              </p:ext>
            </p:extLst>
          </p:nvPr>
        </p:nvGraphicFramePr>
        <p:xfrm>
          <a:off x="4656000" y="2522137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예약여부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75F2A48-8D02-F2C6-FC33-8A4060F8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60785"/>
              </p:ext>
            </p:extLst>
          </p:nvPr>
        </p:nvGraphicFramePr>
        <p:xfrm>
          <a:off x="898554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활용여부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방문지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활동유형코드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활동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_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기타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4061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예약여부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입장료구분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11FC3-390F-CD8D-1E07-44E10551A2A5}"/>
              </a:ext>
            </a:extLst>
          </p:cNvPr>
          <p:cNvGrpSpPr/>
          <p:nvPr/>
        </p:nvGrpSpPr>
        <p:grpSpPr>
          <a:xfrm>
            <a:off x="5993237" y="2765634"/>
            <a:ext cx="1619784" cy="547619"/>
            <a:chOff x="5993237" y="3088082"/>
            <a:chExt cx="1619784" cy="547619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55A4843E-A9FD-DFFA-BA8B-63FFB81D65BB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8224871-4D01-558D-A15A-C8BB7AA45338}"/>
                </a:ext>
              </a:extLst>
            </p:cNvPr>
            <p:cNvGrpSpPr/>
            <p:nvPr/>
          </p:nvGrpSpPr>
          <p:grpSpPr>
            <a:xfrm>
              <a:off x="6208469" y="3088082"/>
              <a:ext cx="1404552" cy="547619"/>
              <a:chOff x="6208469" y="3088082"/>
              <a:chExt cx="1404552" cy="54761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771B1E-ED84-D001-5B9A-62E332C209F2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‘</a:t>
                </a:r>
                <a:r>
                  <a:rPr lang="ko-KR" altLang="en-US" dirty="0" err="1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없음’으로</a:t>
                </a:r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대체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445C8C-CA03-D76D-804F-8FA69448DD0B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: 26.5%</a:t>
                </a:r>
              </a:p>
            </p:txBody>
          </p:sp>
        </p:grp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56F5CEC5-27B6-663D-8A71-6F403236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78807"/>
              </p:ext>
            </p:extLst>
          </p:nvPr>
        </p:nvGraphicFramePr>
        <p:xfrm>
          <a:off x="8408855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인코딩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활동유형코드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1302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268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2951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3481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419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44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16F8F-0DA2-4434-6238-2FBFF15E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76A557-0D50-6915-FCEA-85CFB232260D}"/>
              </a:ext>
            </a:extLst>
          </p:cNvPr>
          <p:cNvSpPr/>
          <p:nvPr/>
        </p:nvSpPr>
        <p:spPr>
          <a:xfrm>
            <a:off x="2295601" y="4750581"/>
            <a:ext cx="7600798" cy="124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4A326E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취식 유형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의 활동이 가장 많으며 이들 중 약 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20%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는 예약을 동반함</a:t>
            </a:r>
            <a:endParaRPr lang="en-US" altLang="ko-KR" sz="2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2E8E7E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체험</a:t>
            </a:r>
            <a:r>
              <a:rPr lang="en-US" altLang="ko-KR" sz="2400" b="1" dirty="0">
                <a:solidFill>
                  <a:srgbClr val="2E8E7E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sz="2400" b="1" dirty="0">
                <a:solidFill>
                  <a:srgbClr val="2E8E7E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관람 유형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의 여행객은 상대적으로 적지만 예약 활동 비중은 높음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F34EB-83E1-45A3-4F11-AC2AE604A0F8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활동내역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E5BCE1-1D3D-4F96-5878-0E1A0A1CDB8F}"/>
              </a:ext>
            </a:extLst>
          </p:cNvPr>
          <p:cNvGrpSpPr/>
          <p:nvPr/>
        </p:nvGrpSpPr>
        <p:grpSpPr>
          <a:xfrm>
            <a:off x="954778" y="857819"/>
            <a:ext cx="10282444" cy="3706360"/>
            <a:chOff x="1020694" y="1160057"/>
            <a:chExt cx="10282444" cy="37063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3716C3-E1A3-5A9E-C7DC-65643930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652"/>
            <a:stretch>
              <a:fillRect/>
            </a:stretch>
          </p:blipFill>
          <p:spPr>
            <a:xfrm>
              <a:off x="6226539" y="1160057"/>
              <a:ext cx="5076599" cy="32311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883D6E-8BD1-0291-3053-ECB487F2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77"/>
            <a:stretch>
              <a:fillRect/>
            </a:stretch>
          </p:blipFill>
          <p:spPr>
            <a:xfrm>
              <a:off x="1020694" y="1160057"/>
              <a:ext cx="5075306" cy="32311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47A6A6-FEB3-A70C-BF21-8331CBD9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421" t="27909" r="3993" b="63331"/>
            <a:stretch>
              <a:fillRect/>
            </a:stretch>
          </p:blipFill>
          <p:spPr>
            <a:xfrm>
              <a:off x="6791734" y="2018050"/>
              <a:ext cx="4328386" cy="3878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BF88C-C03C-4B27-725A-210951C25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497" t="685" r="53897" b="94565"/>
            <a:stretch>
              <a:fillRect/>
            </a:stretch>
          </p:blipFill>
          <p:spPr>
            <a:xfrm>
              <a:off x="7773529" y="2626562"/>
              <a:ext cx="1171575" cy="15613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E7D0CA-DDF8-85BE-66BC-58DCD2D0F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278" b="87698" l="7955" r="58460">
                          <a14:foregroundMark x1="28030" y1="21793" x2="28030" y2="21793"/>
                          <a14:foregroundMark x1="41919" y1="24780" x2="41919" y2="24780"/>
                          <a14:foregroundMark x1="41919" y1="24780" x2="41919" y2="24780"/>
                          <a14:foregroundMark x1="11616" y1="35501" x2="7955" y2="50615"/>
                          <a14:foregroundMark x1="7955" y1="50615" x2="11490" y2="66608"/>
                          <a14:foregroundMark x1="32197" y1="19684" x2="28283" y2="19156"/>
                          <a14:foregroundMark x1="19697" y1="82953" x2="34596" y2="87698"/>
                          <a14:foregroundMark x1="34596" y1="87698" x2="43308" y2="81722"/>
                          <a14:foregroundMark x1="28662" y1="19156" x2="28662" y2="19156"/>
                          <a14:foregroundMark x1="27904" y1="19332" x2="29167" y2="19156"/>
                          <a14:foregroundMark x1="34975" y1="18629" x2="45455" y2="25132"/>
                          <a14:foregroundMark x1="45455" y1="25132" x2="54545" y2="55536"/>
                          <a14:foregroundMark x1="54545" y1="55536" x2="49369" y2="76098"/>
                          <a14:foregroundMark x1="49369" y1="76098" x2="38763" y2="57996"/>
                          <a14:foregroundMark x1="38763" y1="57996" x2="35859" y2="19332"/>
                          <a14:foregroundMark x1="36869" y1="28998" x2="36869" y2="51142"/>
                          <a14:foregroundMark x1="36869" y1="51142" x2="46212" y2="82074"/>
                          <a14:foregroundMark x1="46591" y1="84359" x2="52146" y2="73814"/>
                          <a14:foregroundMark x1="52399" y1="77856" x2="55934" y2="53603"/>
                          <a14:foregroundMark x1="55934" y1="53603" x2="51263" y2="37786"/>
                          <a14:foregroundMark x1="51263" y1="37786" x2="40909" y2="23023"/>
                          <a14:foregroundMark x1="40909" y1="23023" x2="38889" y2="22320"/>
                          <a14:foregroundMark x1="57323" y1="43058" x2="58460" y2="59754"/>
                          <a14:foregroundMark x1="58460" y1="59754" x2="56566" y2="66784"/>
                        </a14:backgroundRemoval>
                      </a14:imgEffect>
                    </a14:imgLayer>
                  </a14:imgProps>
                </a:ext>
              </a:extLst>
            </a:blip>
            <a:srcRect l="7077" t="16937" r="39518" b="9388"/>
            <a:stretch>
              <a:fillRect/>
            </a:stretch>
          </p:blipFill>
          <p:spPr>
            <a:xfrm>
              <a:off x="7340346" y="2846532"/>
              <a:ext cx="2037940" cy="20198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A9EB71-E727-C519-AD5C-ACFF20D5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5622" t="38708" r="892" b="30705"/>
            <a:stretch>
              <a:fillRect/>
            </a:stretch>
          </p:blipFill>
          <p:spPr>
            <a:xfrm>
              <a:off x="9508825" y="3243781"/>
              <a:ext cx="1532159" cy="1005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40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913B68-3985-E542-7077-C04892CC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A207CA-9AF8-3796-D430-82EFD73EC2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46681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834F4-176C-E21C-2136-4A522818C0F5}"/>
              </a:ext>
            </a:extLst>
          </p:cNvPr>
          <p:cNvSpPr txBox="1"/>
          <p:nvPr/>
        </p:nvSpPr>
        <p:spPr>
          <a:xfrm>
            <a:off x="1" y="-458216"/>
            <a:ext cx="332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활동소비내역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AF3A6-39F2-683C-5FCC-F46068633DB8}"/>
              </a:ext>
            </a:extLst>
          </p:cNvPr>
          <p:cNvSpPr txBox="1"/>
          <p:nvPr/>
        </p:nvSpPr>
        <p:spPr>
          <a:xfrm>
            <a:off x="4741072" y="1409155"/>
            <a:ext cx="270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결측치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대체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6B3B4-24B2-0BB4-824E-86EDEA83D224}"/>
              </a:ext>
            </a:extLst>
          </p:cNvPr>
          <p:cNvSpPr txBox="1"/>
          <p:nvPr/>
        </p:nvSpPr>
        <p:spPr>
          <a:xfrm>
            <a:off x="1026254" y="1409155"/>
            <a:ext cx="26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Feature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선정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E3B76-B6AE-9F48-9894-341DB8333791}"/>
              </a:ext>
            </a:extLst>
          </p:cNvPr>
          <p:cNvSpPr txBox="1"/>
          <p:nvPr/>
        </p:nvSpPr>
        <p:spPr>
          <a:xfrm>
            <a:off x="8659352" y="1409155"/>
            <a:ext cx="2388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인코딩 방법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F9B750-91AF-76EA-F72D-62EE171FC572}"/>
              </a:ext>
            </a:extLst>
          </p:cNvPr>
          <p:cNvGrpSpPr/>
          <p:nvPr/>
        </p:nvGrpSpPr>
        <p:grpSpPr>
          <a:xfrm>
            <a:off x="2194554" y="1163523"/>
            <a:ext cx="7798301" cy="288000"/>
            <a:chOff x="2194554" y="1163523"/>
            <a:chExt cx="7798301" cy="28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099BCD-9EDF-ED24-9B1C-CB15E186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54" y="1163523"/>
              <a:ext cx="288000" cy="28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32D4085-CB6A-2F95-8E69-2AC99A1D7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00" y="1163523"/>
              <a:ext cx="288000" cy="288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0A3F9E8-C5F2-2D34-63B9-C091EBFEF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4855" y="1163523"/>
              <a:ext cx="288000" cy="288000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079211-4EE3-2CDE-2458-C226D3B9216C}"/>
              </a:ext>
            </a:extLst>
          </p:cNvPr>
          <p:cNvSpPr/>
          <p:nvPr/>
        </p:nvSpPr>
        <p:spPr>
          <a:xfrm>
            <a:off x="4447950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D2B180-FCD5-B594-314C-2BA0C5120179}"/>
              </a:ext>
            </a:extLst>
          </p:cNvPr>
          <p:cNvSpPr/>
          <p:nvPr/>
        </p:nvSpPr>
        <p:spPr>
          <a:xfrm>
            <a:off x="690504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071DCA-A972-65AF-88A2-F0DCD7E5CAC7}"/>
              </a:ext>
            </a:extLst>
          </p:cNvPr>
          <p:cNvSpPr/>
          <p:nvPr/>
        </p:nvSpPr>
        <p:spPr>
          <a:xfrm>
            <a:off x="8205396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FA142F0-9890-64B1-AA23-F5E353D2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30827"/>
              </p:ext>
            </p:extLst>
          </p:nvPr>
        </p:nvGraphicFramePr>
        <p:xfrm>
          <a:off x="4656000" y="2522137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소비내역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새우깡블랙</a:t>
                      </a:r>
                      <a:endParaRPr lang="en-US" altLang="ko-KR" sz="1800" b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통감자</a:t>
                      </a:r>
                      <a:endParaRPr lang="en-US" altLang="ko-K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입장권</a:t>
                      </a:r>
                      <a:endParaRPr lang="en-US" altLang="ko-K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DA36E99-CC4E-93F8-7248-735EA1647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48390"/>
              </p:ext>
            </p:extLst>
          </p:nvPr>
        </p:nvGraphicFramePr>
        <p:xfrm>
          <a:off x="898554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활용여부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방문지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소비인원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결제일시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분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4061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결제금액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결제방식구분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05A15F-4A77-4181-DE35-F88160441FD3}"/>
              </a:ext>
            </a:extLst>
          </p:cNvPr>
          <p:cNvGrpSpPr/>
          <p:nvPr/>
        </p:nvGrpSpPr>
        <p:grpSpPr>
          <a:xfrm>
            <a:off x="5993237" y="2765634"/>
            <a:ext cx="1619784" cy="547619"/>
            <a:chOff x="5993237" y="3088082"/>
            <a:chExt cx="1619784" cy="54761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912A483-BD5A-6761-3F15-40513820A7CA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178F5E-D850-8401-DB22-3A517FECE793}"/>
                </a:ext>
              </a:extLst>
            </p:cNvPr>
            <p:cNvGrpSpPr/>
            <p:nvPr/>
          </p:nvGrpSpPr>
          <p:grpSpPr>
            <a:xfrm>
              <a:off x="6208469" y="3088082"/>
              <a:ext cx="1404552" cy="547619"/>
              <a:chOff x="6208469" y="3088082"/>
              <a:chExt cx="1404552" cy="54761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08A48D-B10A-6713-C870-06E4E51E115F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‘</a:t>
                </a:r>
                <a:r>
                  <a:rPr lang="ko-KR" altLang="en-US" dirty="0" err="1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없음’으로</a:t>
                </a:r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대체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6C37A8-A29F-3FBA-516F-F9C4097A2BD3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ko-KR" altLang="en-US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: 28.9%</a:t>
                </a:r>
              </a:p>
            </p:txBody>
          </p: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A678130-73F9-2248-02C0-EB54DB292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76627"/>
              </p:ext>
            </p:extLst>
          </p:nvPr>
        </p:nvGraphicFramePr>
        <p:xfrm>
          <a:off x="8408855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인코딩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활동유형코드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결제방식구분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1302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268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2951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3481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419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11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322E3-F644-7075-AA36-9387592B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BA23F2-6D11-CAC9-0EF6-6D30E83427C2}"/>
              </a:ext>
            </a:extLst>
          </p:cNvPr>
          <p:cNvSpPr/>
          <p:nvPr/>
        </p:nvSpPr>
        <p:spPr>
          <a:xfrm>
            <a:off x="804882" y="4750581"/>
            <a:ext cx="10582237" cy="124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취식 활동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이 전체의 약 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66%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로 가장 큰 비중을 차지하며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여행의 핵심 활동으로 나타남</a:t>
            </a:r>
            <a:endParaRPr lang="en-US" altLang="ko-KR" sz="2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결제 금액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은 </a:t>
            </a:r>
            <a:r>
              <a:rPr lang="ko-KR" altLang="en-US" sz="2400" dirty="0" err="1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극단치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고액 소비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가 존재하지만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대부분 소액 결제가 집중되어 분포가 치우쳐 있음</a:t>
            </a:r>
            <a:endParaRPr lang="en-US" altLang="ko-KR" sz="2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BEA97-6F3E-392D-5D11-782354FE7641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활동소비내역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F7BAA3-06A5-3B5A-6C75-28813E638D6A}"/>
              </a:ext>
            </a:extLst>
          </p:cNvPr>
          <p:cNvGrpSpPr/>
          <p:nvPr/>
        </p:nvGrpSpPr>
        <p:grpSpPr>
          <a:xfrm>
            <a:off x="2509656" y="673290"/>
            <a:ext cx="7172689" cy="4016185"/>
            <a:chOff x="2325551" y="857819"/>
            <a:chExt cx="7172689" cy="40161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446A13-3F29-4F8A-B842-C6CFC040BBE1}"/>
                </a:ext>
              </a:extLst>
            </p:cNvPr>
            <p:cNvGrpSpPr/>
            <p:nvPr/>
          </p:nvGrpSpPr>
          <p:grpSpPr>
            <a:xfrm>
              <a:off x="6640225" y="857819"/>
              <a:ext cx="2858015" cy="4016185"/>
              <a:chOff x="7531049" y="1121195"/>
              <a:chExt cx="3765476" cy="529138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A1D9235-ED21-7935-A593-FACB59DEF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0148"/>
              <a:stretch>
                <a:fillRect/>
              </a:stretch>
            </p:blipFill>
            <p:spPr>
              <a:xfrm>
                <a:off x="7531049" y="3659852"/>
                <a:ext cx="3765476" cy="27527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EA087A0-2B33-8083-E04C-D98E3E6DD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0981"/>
              <a:stretch>
                <a:fillRect/>
              </a:stretch>
            </p:blipFill>
            <p:spPr>
              <a:xfrm>
                <a:off x="7562507" y="1121195"/>
                <a:ext cx="3702560" cy="2752725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82724FE-A94C-F0A4-130F-20300DCCD397}"/>
                </a:ext>
              </a:extLst>
            </p:cNvPr>
            <p:cNvGrpSpPr/>
            <p:nvPr/>
          </p:nvGrpSpPr>
          <p:grpSpPr>
            <a:xfrm>
              <a:off x="2325551" y="1001262"/>
              <a:ext cx="3144479" cy="3729298"/>
              <a:chOff x="1897712" y="960177"/>
              <a:chExt cx="3317240" cy="393418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86B4615-CC54-10A9-949E-44190D309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600" t="325" r="47928" b="92600"/>
              <a:stretch>
                <a:fillRect/>
              </a:stretch>
            </p:blipFill>
            <p:spPr>
              <a:xfrm>
                <a:off x="1897712" y="960177"/>
                <a:ext cx="3317240" cy="330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BE646F3-753E-6F54-2C08-FB0026D95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220" t="28541" r="57082" b="22965"/>
              <a:stretch>
                <a:fillRect/>
              </a:stretch>
            </p:blipFill>
            <p:spPr>
              <a:xfrm>
                <a:off x="2481813" y="1426233"/>
                <a:ext cx="2149038" cy="226333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3D73477-DB5F-2F32-6FCB-CEAFA6F3A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2727" t="40811" r="668" b="36286"/>
              <a:stretch>
                <a:fillRect/>
              </a:stretch>
            </p:blipFill>
            <p:spPr>
              <a:xfrm>
                <a:off x="2024820" y="3825422"/>
                <a:ext cx="3063025" cy="10689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190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876C-A27A-95F2-E3B1-EE5CCA2E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7C1B9AB-985F-1046-4DDE-12A2CC61C318}"/>
              </a:ext>
            </a:extLst>
          </p:cNvPr>
          <p:cNvSpPr txBox="1"/>
          <p:nvPr/>
        </p:nvSpPr>
        <p:spPr>
          <a:xfrm>
            <a:off x="1024885" y="612845"/>
            <a:ext cx="10142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인사이트</a:t>
            </a:r>
            <a:r>
              <a: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한줄정리</a:t>
            </a:r>
            <a:r>
              <a: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)</a:t>
            </a:r>
          </a:p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##여행마스터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여행객의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데모그라피별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여행규모특성이 뚜렷하다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*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데모그라피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(연령, 성별 등의 여행객의 정보)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여행객의 </a:t>
            </a:r>
            <a:r>
              <a:rPr lang="ko-KR" altLang="en-US" b="1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데모그라피에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따라 여행 규모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연령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동반인원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기간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예산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)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가 뚜렷하다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</a:t>
            </a:r>
          </a:p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##숙박소비내역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숙소유형의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일반적인숙소의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비중이 크지만 일반적이지 않은 숙소도 다양한 유형의 숙소로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분포되어있다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 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즉, 단순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숙박목적이아니라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체험목적으로 오는 여행객들을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분석해볼수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있겠다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일반 숙소 비중이 크지만 이색 숙소도 분포해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“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숙박 자체가 목적이 아닌 체험형 수요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”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가 보인다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</a:t>
            </a:r>
            <a:endParaRPr lang="ko-KR" altLang="en-US" b="1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##방문지정보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여행객별로 어떤 특성이 방문지 선호도에 영향이 가장 큰지 분석할 가치가 있겠다.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여행객 특성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동반유형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이동횟수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총경비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등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)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이 방문지 선호와 여행 만족도에 어떤 영향을 주는지 확인할 분석 가치가 있겠다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</a:t>
            </a:r>
          </a:p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## 활동내역 &amp; 활동소비</a:t>
            </a:r>
          </a:p>
          <a:p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활동유형, 소비금액, 예약내역을 통해서 여행테마(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먹방,관광등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) / 소비유형(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절약형,욜로등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)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를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군집화해볼수있겠다</a:t>
            </a:r>
            <a:r>
              <a:rPr lang="ko-KR" altLang="en-US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  <a:p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활동 유형 조합과 지출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예약 패턴을 분석해 여행 테마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소비 성향을 분류함으로써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출발 전 재미로 눌러보는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“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예측 확인 게임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(Like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오늘의 운세는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?)”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에 반영해 “여행이 망할 </a:t>
            </a:r>
            <a:r>
              <a:rPr lang="ko-KR" altLang="en-US" b="1" dirty="0" err="1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확률”을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 가볍게 보여주며 간단한 주의 포인트를 함께 제시해볼 수 있겠다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.</a:t>
            </a:r>
            <a:endParaRPr lang="ko-KR" altLang="en-US" b="1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8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7D08-F94E-4825-DB34-99540BF9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598C2C-5CA4-6BCA-0703-E4C76A3AD6A5}"/>
              </a:ext>
            </a:extLst>
          </p:cNvPr>
          <p:cNvGrpSpPr/>
          <p:nvPr/>
        </p:nvGrpSpPr>
        <p:grpSpPr>
          <a:xfrm>
            <a:off x="1106088" y="7071001"/>
            <a:ext cx="4078116" cy="5297009"/>
            <a:chOff x="6396063" y="1546501"/>
            <a:chExt cx="5196565" cy="529700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CD34538-2240-71E5-A91A-DA739C480765}"/>
                </a:ext>
              </a:extLst>
            </p:cNvPr>
            <p:cNvSpPr/>
            <p:nvPr/>
          </p:nvSpPr>
          <p:spPr>
            <a:xfrm>
              <a:off x="6396063" y="1546501"/>
              <a:ext cx="5196565" cy="5297009"/>
            </a:xfrm>
            <a:prstGeom prst="roundRect">
              <a:avLst>
                <a:gd name="adj" fmla="val 2841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883095-25E1-5857-FF3F-F5CA7C6EB5B1}"/>
                </a:ext>
              </a:extLst>
            </p:cNvPr>
            <p:cNvSpPr txBox="1"/>
            <p:nvPr/>
          </p:nvSpPr>
          <p:spPr>
            <a:xfrm>
              <a:off x="8175030" y="1637063"/>
              <a:ext cx="17005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타겟 변수 로직 </a:t>
              </a:r>
              <a:endParaRPr lang="ko-KR" altLang="en-US" dirty="0"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D5AD7-7F68-B5FB-04BF-66FB17F8A031}"/>
              </a:ext>
            </a:extLst>
          </p:cNvPr>
          <p:cNvGrpSpPr/>
          <p:nvPr/>
        </p:nvGrpSpPr>
        <p:grpSpPr>
          <a:xfrm>
            <a:off x="565788" y="513313"/>
            <a:ext cx="6004345" cy="5571874"/>
            <a:chOff x="565788" y="513313"/>
            <a:chExt cx="6004345" cy="55718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120D43-6D77-3935-F719-F26E9112B634}"/>
                </a:ext>
              </a:extLst>
            </p:cNvPr>
            <p:cNvSpPr txBox="1"/>
            <p:nvPr/>
          </p:nvSpPr>
          <p:spPr>
            <a:xfrm>
              <a:off x="799789" y="1191540"/>
              <a:ext cx="5770344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데이터 개요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문제 정의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576000" lvl="1" indent="-252000" latinLnBrk="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여행 실패 가능성을 이진 분류 모델을 통해 예측 </a:t>
              </a:r>
            </a:p>
            <a:p>
              <a:pPr marL="205200" lvl="1"/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타겟 변수 정의</a:t>
              </a:r>
            </a:p>
            <a:p>
              <a:pPr marL="576000" lvl="1" indent="-252000" latinLnBrk="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방문지의 만족</a:t>
              </a:r>
              <a:r>
                <a:rPr lang="en-US" altLang="ko-KR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·</a:t>
              </a: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재방문</a:t>
              </a:r>
              <a:r>
                <a:rPr lang="en-US" altLang="ko-KR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·</a:t>
              </a: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추천 점수를 결합하여</a:t>
              </a:r>
              <a:br>
                <a:rPr lang="en-US" altLang="ko-KR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</a:br>
              <a:r>
                <a:rPr lang="ko-KR" altLang="en-US" sz="2400" dirty="0">
                  <a:solidFill>
                    <a:srgbClr val="38A8FF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여행 실패를 </a:t>
              </a:r>
              <a:r>
                <a:rPr lang="ko-KR" altLang="en-US" sz="2400" dirty="0" err="1">
                  <a:solidFill>
                    <a:srgbClr val="38A8FF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정량화하여</a:t>
              </a:r>
              <a:r>
                <a:rPr lang="ko-KR" altLang="en-US" sz="2400" dirty="0">
                  <a:solidFill>
                    <a:srgbClr val="38A8FF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dirty="0" err="1">
                  <a:solidFill>
                    <a:srgbClr val="38A8FF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타겟변수를</a:t>
              </a:r>
              <a:r>
                <a:rPr lang="ko-KR" altLang="en-US" sz="2400" dirty="0">
                  <a:solidFill>
                    <a:srgbClr val="38A8FF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정의</a:t>
              </a:r>
            </a:p>
            <a:p>
              <a:pPr marL="108000" indent="-360000">
                <a:buFont typeface="Wingdings" panose="05000000000000000000" pitchFamily="2" charset="2"/>
                <a:buChar char="ü"/>
              </a:pP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9CBDE0-9266-FFEB-2799-C5660B8E3C13}"/>
                </a:ext>
              </a:extLst>
            </p:cNvPr>
            <p:cNvSpPr txBox="1"/>
            <p:nvPr/>
          </p:nvSpPr>
          <p:spPr>
            <a:xfrm>
              <a:off x="958678" y="513313"/>
              <a:ext cx="3517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최종 데이터</a:t>
              </a:r>
              <a:r>
                <a:rPr lang="en-US" altLang="ko-KR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 정보</a:t>
              </a:r>
              <a:r>
                <a:rPr lang="en-US" altLang="ko-KR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)</a:t>
              </a:r>
              <a:endParaRPr lang="ko-KR" altLang="en-US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B74BA9-2872-2DBB-F40B-F0F2D509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88" y="571700"/>
              <a:ext cx="468000" cy="468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5F7FB1-014D-5BF0-47BE-1F69718A9577}"/>
              </a:ext>
            </a:extLst>
          </p:cNvPr>
          <p:cNvSpPr txBox="1"/>
          <p:nvPr/>
        </p:nvSpPr>
        <p:spPr>
          <a:xfrm>
            <a:off x="1078323" y="7652157"/>
            <a:ext cx="3774810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ⅰ. </a:t>
            </a:r>
            <a:r>
              <a:rPr lang="ko-KR" altLang="en-US" sz="14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방문지 단위 만족 여부</a:t>
            </a:r>
            <a:endParaRPr lang="en-US" altLang="ko-KR" sz="14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16000">
              <a:spcAft>
                <a:spcPts val="200"/>
              </a:spcAft>
            </a:pP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[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만족도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재방문의향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추천의향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]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 중 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3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점 이하가 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2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개 이상이면 </a:t>
            </a:r>
            <a:endParaRPr lang="en-US" altLang="ko-KR" sz="1200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16000">
              <a:spcAft>
                <a:spcPts val="200"/>
              </a:spcAft>
            </a:pP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전반적으로 만족하지 못했다 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= 1</a:t>
            </a:r>
            <a:endParaRPr lang="ko-KR" altLang="en-US" sz="1200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3067BB-5C91-ECA5-B42C-666AB1D8A05B}"/>
                  </a:ext>
                </a:extLst>
              </p:cNvPr>
              <p:cNvSpPr txBox="1"/>
              <p:nvPr/>
            </p:nvSpPr>
            <p:spPr>
              <a:xfrm>
                <a:off x="2239282" y="9590596"/>
                <a:ext cx="1811729" cy="419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 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망한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비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율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</m:ctrlPr>
                        </m:fPr>
                        <m:num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망</m:t>
                          </m:r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한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 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방</m:t>
                          </m:r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문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지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 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수</m:t>
                          </m:r>
                        </m:num>
                        <m:den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전</m:t>
                          </m:r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체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 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방</m:t>
                          </m:r>
                          <m:r>
                            <a:rPr lang="ko-KR" alt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문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지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 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en-US" altLang="ko-KR" sz="10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3067BB-5C91-ECA5-B42C-666AB1D8A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82" y="9590596"/>
                <a:ext cx="1811729" cy="419346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CA7A0F-FA6F-9735-DDD1-80E33588794D}"/>
                  </a:ext>
                </a:extLst>
              </p:cNvPr>
              <p:cNvSpPr txBox="1"/>
              <p:nvPr/>
            </p:nvSpPr>
            <p:spPr>
              <a:xfrm>
                <a:off x="1815000" y="10095380"/>
                <a:ext cx="2660292" cy="43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 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여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행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실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패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여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부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1 , 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망</m:t>
                              </m:r>
                              <m:r>
                                <a:rPr lang="ko-KR" altLang="en-US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한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비</m:t>
                              </m:r>
                              <m:r>
                                <a:rPr lang="ko-KR" altLang="en-US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율≥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0 , 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그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0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CA7A0F-FA6F-9735-DDD1-80E33588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000" y="10095380"/>
                <a:ext cx="2660292" cy="435632"/>
              </a:xfrm>
              <a:prstGeom prst="rect">
                <a:avLst/>
              </a:prstGeom>
              <a:blipFill>
                <a:blip r:embed="rId4"/>
                <a:stretch>
                  <a:fillRect t="-175000" b="-25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0A6353-70B2-669D-35A9-449FC07C2739}"/>
                  </a:ext>
                </a:extLst>
              </p:cNvPr>
              <p:cNvSpPr txBox="1"/>
              <p:nvPr/>
            </p:nvSpPr>
            <p:spPr>
              <a:xfrm>
                <a:off x="1458992" y="8465999"/>
                <a:ext cx="3372308" cy="43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 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망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한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방</m:t>
                      </m:r>
                      <m:r>
                        <a:rPr lang="ko-KR" alt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문</m:t>
                      </m:r>
                      <m:r>
                        <a:rPr lang="ko-KR" altLang="en-US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지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함초롬바탕" panose="02030604000101010101" pitchFamily="18" charset="-127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바탕" panose="0203060400010101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1 , 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방</m:t>
                              </m:r>
                              <m:r>
                                <a:rPr lang="ko-KR" altLang="en-US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문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𝐼𝐷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 기준 3점 이하 지표 개수≥2</m:t>
                              </m:r>
                            </m:e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0 , 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그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 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바탕" panose="02030604000101010101" pitchFamily="18" charset="-127"/>
                                </a:rPr>
                                <m:t>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0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0A6353-70B2-669D-35A9-449FC07C2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92" y="8465999"/>
                <a:ext cx="3372308" cy="435632"/>
              </a:xfrm>
              <a:prstGeom prst="rect">
                <a:avLst/>
              </a:prstGeom>
              <a:blipFill>
                <a:blip r:embed="rId5"/>
                <a:stretch>
                  <a:fillRect t="-177465" b="-2563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39E3F2F4-F2BC-A8C7-86ED-5446511FA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23" y="1610654"/>
            <a:ext cx="3971349" cy="17482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F0CC54-5695-56D2-010F-3A1FF4001DA3}"/>
              </a:ext>
            </a:extLst>
          </p:cNvPr>
          <p:cNvSpPr txBox="1"/>
          <p:nvPr/>
        </p:nvSpPr>
        <p:spPr>
          <a:xfrm>
            <a:off x="1099851" y="8987068"/>
            <a:ext cx="4134254" cy="51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ⅱ. </a:t>
            </a:r>
            <a:r>
              <a:rPr lang="ko-KR" altLang="en-US" sz="14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여행 단위 만족 여부</a:t>
            </a:r>
            <a:endParaRPr lang="en-US" altLang="ko-KR" sz="14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16000">
              <a:spcAft>
                <a:spcPts val="200"/>
              </a:spcAft>
            </a:pP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한 여행에서 망한방문지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=1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 방문지의 비율 ≥ 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0.5</a:t>
            </a:r>
            <a:r>
              <a:rPr lang="ko-KR" altLang="en-US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이면 여행실패 </a:t>
            </a:r>
            <a:r>
              <a:rPr lang="en-US" altLang="ko-KR" sz="1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= 1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E4092F3-476F-7CD2-0004-83BA292DB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7457"/>
              </p:ext>
            </p:extLst>
          </p:nvPr>
        </p:nvGraphicFramePr>
        <p:xfrm>
          <a:off x="1458991" y="10670344"/>
          <a:ext cx="3372310" cy="966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462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674462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  <a:gridCol w="674462">
                  <a:extLst>
                    <a:ext uri="{9D8B030D-6E8A-4147-A177-3AD203B41FA5}">
                      <a16:colId xmlns:a16="http://schemas.microsoft.com/office/drawing/2014/main" val="3108908960"/>
                    </a:ext>
                  </a:extLst>
                </a:gridCol>
                <a:gridCol w="674462">
                  <a:extLst>
                    <a:ext uri="{9D8B030D-6E8A-4147-A177-3AD203B41FA5}">
                      <a16:colId xmlns:a16="http://schemas.microsoft.com/office/drawing/2014/main" val="451017013"/>
                    </a:ext>
                  </a:extLst>
                </a:gridCol>
                <a:gridCol w="674462">
                  <a:extLst>
                    <a:ext uri="{9D8B030D-6E8A-4147-A177-3AD203B41FA5}">
                      <a16:colId xmlns:a16="http://schemas.microsoft.com/office/drawing/2014/main" val="2895412123"/>
                    </a:ext>
                  </a:extLst>
                </a:gridCol>
              </a:tblGrid>
              <a:tr h="2416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방문지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만족도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재방문의향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추천의향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망한방문지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416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416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416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38A8FF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E86FCC4-9E77-5E88-F200-37B812BAC944}"/>
              </a:ext>
            </a:extLst>
          </p:cNvPr>
          <p:cNvGrpSpPr/>
          <p:nvPr/>
        </p:nvGrpSpPr>
        <p:grpSpPr>
          <a:xfrm>
            <a:off x="4051011" y="11776412"/>
            <a:ext cx="852969" cy="380489"/>
            <a:chOff x="10172940" y="5546198"/>
            <a:chExt cx="852969" cy="3804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3D8F11-523D-F858-F9F1-5D17DCA8C94A}"/>
                    </a:ext>
                  </a:extLst>
                </p:cNvPr>
                <p:cNvSpPr txBox="1"/>
                <p:nvPr/>
              </p:nvSpPr>
              <p:spPr>
                <a:xfrm>
                  <a:off x="10384609" y="5546198"/>
                  <a:ext cx="641300" cy="380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바탕" panose="0203060400010101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바탕" panose="02030604000101010101" pitchFamily="18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바탕" panose="02030604000101010101" pitchFamily="18" charset="-127"/>
                              </a:rPr>
                              <m:t>3</m:t>
                            </m:r>
                          </m:den>
                        </m:f>
                        <m:r>
                          <a:rPr lang="ko-KR" alt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바탕" panose="02030604000101010101" pitchFamily="18" charset="-127"/>
                          </a:rPr>
                          <m:t>≥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바탕" panose="02030604000101010101" pitchFamily="18" charset="-127"/>
                          </a:rPr>
                          <m:t>0.5</m:t>
                        </m:r>
                      </m:oMath>
                    </m:oMathPara>
                  </a14:m>
                  <a:endParaRPr lang="en-US" altLang="ko-KR" sz="1000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3D8F11-523D-F858-F9F1-5D17DCA8C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609" y="5546198"/>
                  <a:ext cx="641300" cy="3804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그림 37" descr="클립아트, 만화 영화, 이모티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A59CA92-4267-09E9-3ACD-321B47AB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2940" y="5574674"/>
              <a:ext cx="323536" cy="323536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884B7E9-4679-80DA-5A86-4FBDE0CC5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1640" y="1115340"/>
            <a:ext cx="4024423" cy="5117185"/>
          </a:xfrm>
          <a:prstGeom prst="rect">
            <a:avLst/>
          </a:prstGeom>
        </p:spPr>
      </p:pic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19018010-A835-922F-E9FD-44B20C549C53}"/>
              </a:ext>
            </a:extLst>
          </p:cNvPr>
          <p:cNvCxnSpPr>
            <a:endCxn id="42" idx="1"/>
          </p:cNvCxnSpPr>
          <p:nvPr/>
        </p:nvCxnSpPr>
        <p:spPr>
          <a:xfrm flipV="1">
            <a:off x="5740400" y="3673933"/>
            <a:ext cx="1911240" cy="1799767"/>
          </a:xfrm>
          <a:prstGeom prst="curvedConnector3">
            <a:avLst/>
          </a:prstGeom>
          <a:ln w="12700">
            <a:solidFill>
              <a:srgbClr val="38A8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77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E05F2-F4AB-1B07-FE79-9D896C12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7235B5-029A-B153-EB0F-99A8B9A77F71}"/>
              </a:ext>
            </a:extLst>
          </p:cNvPr>
          <p:cNvGrpSpPr/>
          <p:nvPr/>
        </p:nvGrpSpPr>
        <p:grpSpPr>
          <a:xfrm>
            <a:off x="565788" y="513313"/>
            <a:ext cx="7994011" cy="2694163"/>
            <a:chOff x="565788" y="513313"/>
            <a:chExt cx="7994011" cy="2694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836839-4BC2-227E-5E57-A684BFF0FF5F}"/>
                </a:ext>
              </a:extLst>
            </p:cNvPr>
            <p:cNvSpPr txBox="1"/>
            <p:nvPr/>
          </p:nvSpPr>
          <p:spPr>
            <a:xfrm>
              <a:off x="799788" y="1191540"/>
              <a:ext cx="7760011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최종 데이터를 위한 </a:t>
              </a: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ERD </a:t>
              </a: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설계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분석을 위한 최종 데이터셋 준비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576000" lvl="1" indent="-252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여행 단위로 가공</a:t>
              </a:r>
              <a:r>
                <a:rPr lang="en-US" altLang="ko-KR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</a:t>
              </a:r>
            </a:p>
            <a:p>
              <a:pPr marL="576000" lvl="1" indent="-252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데이터 품질 검증 </a:t>
              </a:r>
              <a:r>
                <a:rPr lang="en-US" altLang="ko-KR" sz="2400" i="1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ex) </a:t>
              </a:r>
              <a:r>
                <a:rPr lang="ko-KR" altLang="en-US" sz="2400" i="1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병합하면서 생긴 의미 중복 컬럼 삭제</a:t>
              </a:r>
              <a:endParaRPr lang="en-US" altLang="ko-KR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576000" lvl="1" indent="-252000">
                <a:spcBef>
                  <a:spcPts val="20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여행 실패 예측에 유용한 파생변수를 설계</a:t>
              </a: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AD1AB6-F4F1-1B7D-5AD8-4F1522A12D73}"/>
                </a:ext>
              </a:extLst>
            </p:cNvPr>
            <p:cNvSpPr txBox="1"/>
            <p:nvPr/>
          </p:nvSpPr>
          <p:spPr>
            <a:xfrm>
              <a:off x="958678" y="513313"/>
              <a:ext cx="3517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최종 데이터</a:t>
              </a:r>
              <a:r>
                <a:rPr lang="en-US" altLang="ko-KR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 정보</a:t>
              </a:r>
              <a:r>
                <a:rPr lang="en-US" altLang="ko-KR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)</a:t>
              </a:r>
              <a:endParaRPr lang="ko-KR" altLang="en-US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5A6A182-335C-752A-7F88-0EACD92D0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88" y="571700"/>
              <a:ext cx="468000" cy="468000"/>
            </a:xfrm>
            <a:prstGeom prst="rect">
              <a:avLst/>
            </a:prstGeom>
          </p:spPr>
        </p:pic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2AC20CF-F66C-9A0D-08CF-3F2CE99B4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294412"/>
              </p:ext>
            </p:extLst>
          </p:nvPr>
        </p:nvGraphicFramePr>
        <p:xfrm>
          <a:off x="1253564" y="3300928"/>
          <a:ext cx="9507213" cy="2165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56357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3108908960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451017013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1704830043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1040712036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1123017502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2621124856"/>
                    </a:ext>
                  </a:extLst>
                </a:gridCol>
                <a:gridCol w="1056357">
                  <a:extLst>
                    <a:ext uri="{9D8B030D-6E8A-4147-A177-3AD203B41FA5}">
                      <a16:colId xmlns:a16="http://schemas.microsoft.com/office/drawing/2014/main" val="615616798"/>
                    </a:ext>
                  </a:extLst>
                </a:gridCol>
              </a:tblGrid>
              <a:tr h="4330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여행일수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이동횟수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총경비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활동유형수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동반유형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여행목적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불일치비율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여행실패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e006100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179076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인여행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e000015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453600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인여행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0.67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e005263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552400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인여행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0.33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69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BFEC-8647-B228-7964-2783415C9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1473AC-82B0-08CB-0823-CE2194DF043A}"/>
              </a:ext>
            </a:extLst>
          </p:cNvPr>
          <p:cNvGrpSpPr/>
          <p:nvPr/>
        </p:nvGrpSpPr>
        <p:grpSpPr>
          <a:xfrm>
            <a:off x="934729" y="7234"/>
            <a:ext cx="10322542" cy="6805032"/>
            <a:chOff x="611758" y="0"/>
            <a:chExt cx="10322542" cy="68050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E0D38BB-A638-6A61-BC19-A4F3070FB005}"/>
                </a:ext>
              </a:extLst>
            </p:cNvPr>
            <p:cNvGrpSpPr/>
            <p:nvPr/>
          </p:nvGrpSpPr>
          <p:grpSpPr>
            <a:xfrm>
              <a:off x="645769" y="0"/>
              <a:ext cx="10258523" cy="4093091"/>
              <a:chOff x="416089" y="0"/>
              <a:chExt cx="10900462" cy="43492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3D01C56-3AE2-02F0-EF19-C68546C23933}"/>
                  </a:ext>
                </a:extLst>
              </p:cNvPr>
              <p:cNvGrpSpPr/>
              <p:nvPr/>
            </p:nvGrpSpPr>
            <p:grpSpPr>
              <a:xfrm>
                <a:off x="416089" y="0"/>
                <a:ext cx="5061593" cy="4349221"/>
                <a:chOff x="518060" y="-201194"/>
                <a:chExt cx="5061593" cy="4349221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DBB0A0E-4CC8-FFD2-4F65-4E5C9BA2DB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18060" y="-201194"/>
                  <a:ext cx="5061593" cy="434922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5BF1EA2-7FD2-CD81-FAF4-538CEF40EB65}"/>
                    </a:ext>
                  </a:extLst>
                </p:cNvPr>
                <p:cNvSpPr txBox="1"/>
                <p:nvPr/>
              </p:nvSpPr>
              <p:spPr>
                <a:xfrm>
                  <a:off x="518061" y="2867862"/>
                  <a:ext cx="5061592" cy="408623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4 Regular" pitchFamily="2" charset="-127"/>
                      <a:ea typeface="프리젠테이션 4 Regular" pitchFamily="2" charset="-127"/>
                      <a:cs typeface="함초롬바탕" panose="02030604000101010101" pitchFamily="18" charset="-127"/>
                    </a:rPr>
                    <a:t>피처 엔지니어링 必</a:t>
                  </a:r>
                  <a:endParaRPr lang="en-US" altLang="ko-KR" dirty="0">
                    <a:latin typeface="프리젠테이션 4 Regular" pitchFamily="2" charset="-127"/>
                    <a:ea typeface="프리젠테이션 4 Regular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99A22BD-2A2C-5227-F6DD-8BEC0B92349B}"/>
                  </a:ext>
                </a:extLst>
              </p:cNvPr>
              <p:cNvGrpSpPr/>
              <p:nvPr/>
            </p:nvGrpSpPr>
            <p:grpSpPr>
              <a:xfrm>
                <a:off x="6118911" y="49292"/>
                <a:ext cx="5197640" cy="3428387"/>
                <a:chOff x="6096001" y="-201194"/>
                <a:chExt cx="5197640" cy="3428387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EC61B189-4F29-9E0E-0543-2A8AE3F21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096001" y="-201194"/>
                  <a:ext cx="5197640" cy="291947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724889-9A38-3DA9-C389-462088429829}"/>
                    </a:ext>
                  </a:extLst>
                </p:cNvPr>
                <p:cNvSpPr txBox="1"/>
                <p:nvPr/>
              </p:nvSpPr>
              <p:spPr>
                <a:xfrm>
                  <a:off x="6164025" y="2818570"/>
                  <a:ext cx="5061592" cy="408623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프리젠테이션 4 Regular" pitchFamily="2" charset="-127"/>
                      <a:ea typeface="프리젠테이션 4 Regular" pitchFamily="2" charset="-127"/>
                      <a:cs typeface="함초롬바탕" panose="02030604000101010101" pitchFamily="18" charset="-127"/>
                    </a:rPr>
                    <a:t>1~2</a:t>
                  </a:r>
                  <a:r>
                    <a:rPr lang="ko-KR" altLang="en-US" dirty="0">
                      <a:latin typeface="프리젠테이션 4 Regular" pitchFamily="2" charset="-127"/>
                      <a:ea typeface="프리젠테이션 4 Regular" pitchFamily="2" charset="-127"/>
                      <a:cs typeface="함초롬바탕" panose="02030604000101010101" pitchFamily="18" charset="-127"/>
                    </a:rPr>
                    <a:t>명 또는 아주 큰 인원일 때는 실패비율이 높아지는 경향</a:t>
                  </a:r>
                  <a:endParaRPr lang="en-US" altLang="ko-KR" dirty="0">
                    <a:latin typeface="프리젠테이션 4 Regular" pitchFamily="2" charset="-127"/>
                    <a:ea typeface="프리젠테이션 4 Regular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1D4CD0-6C71-2CE1-F509-7C88F21D57C3}"/>
                </a:ext>
              </a:extLst>
            </p:cNvPr>
            <p:cNvGrpSpPr/>
            <p:nvPr/>
          </p:nvGrpSpPr>
          <p:grpSpPr>
            <a:xfrm>
              <a:off x="611758" y="3577969"/>
              <a:ext cx="10322542" cy="3227063"/>
              <a:chOff x="348065" y="4296995"/>
              <a:chExt cx="10968487" cy="342900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D15A7A1-7CB4-2E63-BB00-93CFAA3CA7FB}"/>
                  </a:ext>
                </a:extLst>
              </p:cNvPr>
              <p:cNvGrpSpPr/>
              <p:nvPr/>
            </p:nvGrpSpPr>
            <p:grpSpPr>
              <a:xfrm>
                <a:off x="6118911" y="4296996"/>
                <a:ext cx="5197641" cy="3428999"/>
                <a:chOff x="6141820" y="3429000"/>
                <a:chExt cx="5197641" cy="3428999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AD9BBA4-F475-5DD2-CD0F-BEF279C81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141820" y="3429000"/>
                  <a:ext cx="5197641" cy="2919474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D937CAE-3C43-2E5C-9E2C-8B8FEB903F0D}"/>
                    </a:ext>
                  </a:extLst>
                </p:cNvPr>
                <p:cNvSpPr txBox="1"/>
                <p:nvPr/>
              </p:nvSpPr>
              <p:spPr>
                <a:xfrm>
                  <a:off x="6209844" y="6449376"/>
                  <a:ext cx="5061592" cy="408623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4 Regular" pitchFamily="2" charset="-127"/>
                      <a:ea typeface="프리젠테이션 4 Regular" pitchFamily="2" charset="-127"/>
                      <a:cs typeface="함초롬바탕" panose="02030604000101010101" pitchFamily="18" charset="-127"/>
                    </a:rPr>
                    <a:t>여행 기간이 길수록 만족도가 오르는 경향</a:t>
                  </a:r>
                  <a:endParaRPr lang="en-US" altLang="ko-KR" dirty="0">
                    <a:latin typeface="프리젠테이션 4 Regular" pitchFamily="2" charset="-127"/>
                    <a:ea typeface="프리젠테이션 4 Regular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854C32-D63B-EA41-0702-9B28554B5A40}"/>
                  </a:ext>
                </a:extLst>
              </p:cNvPr>
              <p:cNvGrpSpPr/>
              <p:nvPr/>
            </p:nvGrpSpPr>
            <p:grpSpPr>
              <a:xfrm>
                <a:off x="348065" y="4296995"/>
                <a:ext cx="5197641" cy="3429000"/>
                <a:chOff x="316240" y="3429000"/>
                <a:chExt cx="5197641" cy="3429000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653959E-A76D-F3EB-8246-6EBBBCA97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16240" y="3429000"/>
                  <a:ext cx="5197641" cy="291947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BA0CEF-8CDE-89E7-2495-D05427DC3A32}"/>
                    </a:ext>
                  </a:extLst>
                </p:cNvPr>
                <p:cNvSpPr txBox="1"/>
                <p:nvPr/>
              </p:nvSpPr>
              <p:spPr>
                <a:xfrm>
                  <a:off x="384264" y="6449377"/>
                  <a:ext cx="5061592" cy="408623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4 Regular" pitchFamily="2" charset="-127"/>
                      <a:ea typeface="프리젠테이션 4 Regular" pitchFamily="2" charset="-127"/>
                      <a:cs typeface="함초롬바탕" panose="02030604000101010101" pitchFamily="18" charset="-127"/>
                    </a:rPr>
                    <a:t>하루에 많이 이동할수록 만족도가 약하게 떨어지는 경향</a:t>
                  </a:r>
                  <a:endParaRPr lang="en-US" altLang="ko-KR" dirty="0">
                    <a:latin typeface="프리젠테이션 4 Regular" pitchFamily="2" charset="-127"/>
                    <a:ea typeface="프리젠테이션 4 Regular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726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6911-6FAD-8118-715D-5408E146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extBox 1037">
            <a:extLst>
              <a:ext uri="{FF2B5EF4-FFF2-40B4-BE49-F238E27FC236}">
                <a16:creationId xmlns:a16="http://schemas.microsoft.com/office/drawing/2014/main" id="{CA9B8FE1-59D1-F56B-5656-277198DFDD9A}"/>
              </a:ext>
            </a:extLst>
          </p:cNvPr>
          <p:cNvSpPr txBox="1"/>
          <p:nvPr/>
        </p:nvSpPr>
        <p:spPr>
          <a:xfrm>
            <a:off x="-93133" y="-432316"/>
            <a:ext cx="383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프로젝트진행과정</a:t>
            </a:r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(CRISP-DM)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ED5D10-C120-D28E-4EA7-E946F79A6DC2}"/>
              </a:ext>
            </a:extLst>
          </p:cNvPr>
          <p:cNvGrpSpPr/>
          <p:nvPr/>
        </p:nvGrpSpPr>
        <p:grpSpPr>
          <a:xfrm>
            <a:off x="3669689" y="4211056"/>
            <a:ext cx="5111264" cy="1064941"/>
            <a:chOff x="3669689" y="4013749"/>
            <a:chExt cx="5111264" cy="106494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5DDF850-A9C6-C382-789B-ED4EAAB0112E}"/>
                </a:ext>
              </a:extLst>
            </p:cNvPr>
            <p:cNvGrpSpPr/>
            <p:nvPr/>
          </p:nvGrpSpPr>
          <p:grpSpPr>
            <a:xfrm>
              <a:off x="3669689" y="4013749"/>
              <a:ext cx="5111264" cy="461665"/>
              <a:chOff x="3669689" y="4013749"/>
              <a:chExt cx="5111264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5AB04B-0757-9451-0206-C37056B0E94A}"/>
                  </a:ext>
                </a:extLst>
              </p:cNvPr>
              <p:cNvSpPr txBox="1"/>
              <p:nvPr/>
            </p:nvSpPr>
            <p:spPr>
              <a:xfrm>
                <a:off x="3669689" y="4013749"/>
                <a:ext cx="1952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여행하면</a:t>
                </a:r>
                <a:r>
                  <a:rPr lang="en-US" altLang="ko-KR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..</a:t>
                </a:r>
                <a:r>
                  <a:rPr lang="ko-KR" altLang="en-US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추천</a:t>
                </a:r>
                <a:r>
                  <a:rPr lang="en-US" altLang="ko-KR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?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8BDF76-729E-56FF-392C-4B4D77ADCEBF}"/>
                  </a:ext>
                </a:extLst>
              </p:cNvPr>
              <p:cNvSpPr txBox="1"/>
              <p:nvPr/>
            </p:nvSpPr>
            <p:spPr>
              <a:xfrm>
                <a:off x="6075392" y="4013749"/>
                <a:ext cx="27055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추천은 </a:t>
                </a:r>
                <a:r>
                  <a:rPr lang="ko-KR" altLang="en-US" sz="2400" i="1" dirty="0" err="1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어떻게하지</a:t>
                </a:r>
                <a:r>
                  <a:rPr lang="en-US" altLang="ko-KR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..? 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B0F134-AE87-D25C-595C-A24DC5353C8E}"/>
                </a:ext>
              </a:extLst>
            </p:cNvPr>
            <p:cNvGrpSpPr/>
            <p:nvPr/>
          </p:nvGrpSpPr>
          <p:grpSpPr>
            <a:xfrm>
              <a:off x="4208820" y="4617025"/>
              <a:ext cx="3448316" cy="461665"/>
              <a:chOff x="4208820" y="4827239"/>
              <a:chExt cx="3448316" cy="46166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FD8C04-0251-BFE1-50C6-DD07E76A9CAA}"/>
                  </a:ext>
                </a:extLst>
              </p:cNvPr>
              <p:cNvSpPr txBox="1"/>
              <p:nvPr/>
            </p:nvSpPr>
            <p:spPr>
              <a:xfrm>
                <a:off x="6557206" y="4827239"/>
                <a:ext cx="10999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분류</a:t>
                </a:r>
                <a:r>
                  <a:rPr lang="en-US" altLang="ko-KR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..?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1D48BA-A64F-992C-C850-CA4FC5C83D20}"/>
                  </a:ext>
                </a:extLst>
              </p:cNvPr>
              <p:cNvSpPr txBox="1"/>
              <p:nvPr/>
            </p:nvSpPr>
            <p:spPr>
              <a:xfrm>
                <a:off x="4208820" y="4827239"/>
                <a:ext cx="1952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그럼 회귀</a:t>
                </a:r>
                <a:r>
                  <a:rPr lang="en-US" altLang="ko-KR" sz="2400" i="1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..?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15CD1E-D0C8-DF83-68ED-5410316E0FD5}"/>
              </a:ext>
            </a:extLst>
          </p:cNvPr>
          <p:cNvGrpSpPr/>
          <p:nvPr/>
        </p:nvGrpSpPr>
        <p:grpSpPr>
          <a:xfrm>
            <a:off x="4208820" y="5573638"/>
            <a:ext cx="3819851" cy="991841"/>
            <a:chOff x="4208820" y="5573638"/>
            <a:chExt cx="3819851" cy="9918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419FDE-245A-CB50-7D44-EE45A928E461}"/>
                </a:ext>
              </a:extLst>
            </p:cNvPr>
            <p:cNvSpPr txBox="1"/>
            <p:nvPr/>
          </p:nvSpPr>
          <p:spPr>
            <a:xfrm>
              <a:off x="4208820" y="5980704"/>
              <a:ext cx="381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먼저 </a:t>
              </a:r>
              <a:r>
                <a:rPr lang="ko-KR" altLang="en-US" sz="3200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데이터</a:t>
              </a:r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를 이해해보자</a:t>
              </a:r>
              <a:endParaRPr lang="en-US" altLang="ko-KR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2554D29-2489-92EE-185C-6D8B64220FCB}"/>
                </a:ext>
              </a:extLst>
            </p:cNvPr>
            <p:cNvSpPr/>
            <p:nvPr/>
          </p:nvSpPr>
          <p:spPr>
            <a:xfrm>
              <a:off x="4801393" y="5573638"/>
              <a:ext cx="2634705" cy="338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데이터 탐색에 집중</a:t>
              </a:r>
              <a:endParaRPr lang="en-US" altLang="ko-KR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8FE636-F37B-7EBC-66F1-5AB35E1BB363}"/>
              </a:ext>
            </a:extLst>
          </p:cNvPr>
          <p:cNvGrpSpPr/>
          <p:nvPr/>
        </p:nvGrpSpPr>
        <p:grpSpPr>
          <a:xfrm>
            <a:off x="3122224" y="1031773"/>
            <a:ext cx="5947551" cy="2881642"/>
            <a:chOff x="3122224" y="1007534"/>
            <a:chExt cx="5947551" cy="288164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6B6D758-70A2-7259-CE2D-A6E4004DB880}"/>
                </a:ext>
              </a:extLst>
            </p:cNvPr>
            <p:cNvSpPr/>
            <p:nvPr/>
          </p:nvSpPr>
          <p:spPr>
            <a:xfrm>
              <a:off x="3122224" y="1007534"/>
              <a:ext cx="5947551" cy="2881642"/>
            </a:xfrm>
            <a:prstGeom prst="roundRect">
              <a:avLst>
                <a:gd name="adj" fmla="val 871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59E7A9A-BAC9-6310-DBFE-730356D57D14}"/>
                </a:ext>
              </a:extLst>
            </p:cNvPr>
            <p:cNvGrpSpPr/>
            <p:nvPr/>
          </p:nvGrpSpPr>
          <p:grpSpPr>
            <a:xfrm>
              <a:off x="3392505" y="1159370"/>
              <a:ext cx="5452480" cy="2556088"/>
              <a:chOff x="3118816" y="935057"/>
              <a:chExt cx="5452480" cy="2556088"/>
            </a:xfrm>
          </p:grpSpPr>
          <p:pic>
            <p:nvPicPr>
              <p:cNvPr id="23" name="그림 22" descr="텍스트, 폰트, 화이트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96D05AF-56B4-1B34-D625-B31EE4A2F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816" y="935057"/>
                <a:ext cx="3714666" cy="506655"/>
              </a:xfrm>
              <a:prstGeom prst="rect">
                <a:avLst/>
              </a:prstGeom>
            </p:spPr>
          </p:pic>
          <p:pic>
            <p:nvPicPr>
              <p:cNvPr id="11" name="그림 10" descr="텍스트, 스크린샷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81B64E3-2C1C-5177-C844-C85EE8AFD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6000" y="1209499"/>
                <a:ext cx="3160299" cy="1714299"/>
              </a:xfrm>
              <a:prstGeom prst="rect">
                <a:avLst/>
              </a:prstGeom>
            </p:spPr>
          </p:pic>
          <p:pic>
            <p:nvPicPr>
              <p:cNvPr id="13" name="그림 12" descr="텍스트, 스크린샷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08750CB-C551-C008-35E4-EB3933BF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721" y="1657195"/>
                <a:ext cx="3160299" cy="1672656"/>
              </a:xfrm>
              <a:prstGeom prst="rect">
                <a:avLst/>
              </a:prstGeom>
            </p:spPr>
          </p:pic>
          <p:pic>
            <p:nvPicPr>
              <p:cNvPr id="17" name="그림 16" descr="텍스트, 폰트, 스크린샷, 라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AA2F8E7-4CA5-3F16-B7D9-8320CEDF5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3440" y="2283508"/>
                <a:ext cx="4157856" cy="1207637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5F0C11-32DE-111A-54D5-76C94ACF6565}"/>
              </a:ext>
            </a:extLst>
          </p:cNvPr>
          <p:cNvGrpSpPr/>
          <p:nvPr/>
        </p:nvGrpSpPr>
        <p:grpSpPr>
          <a:xfrm>
            <a:off x="5085487" y="260350"/>
            <a:ext cx="2021027" cy="584775"/>
            <a:chOff x="4950845" y="260350"/>
            <a:chExt cx="2021027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30F5C1-DA2A-8FF1-1282-F3A470E0955A}"/>
                </a:ext>
              </a:extLst>
            </p:cNvPr>
            <p:cNvSpPr txBox="1"/>
            <p:nvPr/>
          </p:nvSpPr>
          <p:spPr>
            <a:xfrm>
              <a:off x="5265618" y="260350"/>
              <a:ext cx="1706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주제 </a:t>
              </a:r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탐색 </a:t>
              </a:r>
              <a:endParaRPr lang="en-US" altLang="ko-KR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07684E-58F5-2C65-18C3-3FBCF88E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0845" y="318737"/>
              <a:ext cx="468000" cy="468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5DAEAF-620F-BC74-9AA7-83BF24FE903D}"/>
              </a:ext>
            </a:extLst>
          </p:cNvPr>
          <p:cNvSpPr txBox="1"/>
          <p:nvPr/>
        </p:nvSpPr>
        <p:spPr>
          <a:xfrm>
            <a:off x="5288285" y="2123842"/>
            <a:ext cx="161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관광 → 여행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89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2C524-CA26-5CAA-8CBB-5543E966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7D7FB06-67FA-E3D8-E9CB-1FEB5CE42805}"/>
              </a:ext>
            </a:extLst>
          </p:cNvPr>
          <p:cNvSpPr/>
          <p:nvPr/>
        </p:nvSpPr>
        <p:spPr>
          <a:xfrm>
            <a:off x="4849058" y="553913"/>
            <a:ext cx="2634705" cy="33879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Next Action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70A25-91DB-DAC4-DB00-68D6E65C19E7}"/>
              </a:ext>
            </a:extLst>
          </p:cNvPr>
          <p:cNvSpPr txBox="1"/>
          <p:nvPr/>
        </p:nvSpPr>
        <p:spPr>
          <a:xfrm>
            <a:off x="1678866" y="1355698"/>
            <a:ext cx="8975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Challenge!  </a:t>
            </a:r>
            <a:r>
              <a:rPr lang="ko-KR" altLang="en-US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핵심 피처 발굴 </a:t>
            </a:r>
            <a:r>
              <a:rPr lang="en-US" altLang="ko-KR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&amp; </a:t>
            </a:r>
            <a:r>
              <a:rPr lang="ko-KR" altLang="en-US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성능 향상을 위한 피처 엔지니어링 </a:t>
            </a:r>
            <a:r>
              <a:rPr lang="en-US" altLang="ko-KR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&amp; </a:t>
            </a:r>
            <a:r>
              <a:rPr lang="ko-KR" altLang="en-US" sz="2400" i="1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rPr>
              <a:t>다양한 시도</a:t>
            </a:r>
            <a:endParaRPr lang="en-US" altLang="ko-KR" i="1" dirty="0">
              <a:latin typeface="프리젠테이션 4 Regular" pitchFamily="2" charset="-127"/>
              <a:ea typeface="프리젠테이션 4 Regular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612B62-C6DA-4127-74AF-63760CCA389D}"/>
              </a:ext>
            </a:extLst>
          </p:cNvPr>
          <p:cNvGrpSpPr/>
          <p:nvPr/>
        </p:nvGrpSpPr>
        <p:grpSpPr>
          <a:xfrm>
            <a:off x="1878763" y="2280356"/>
            <a:ext cx="8575295" cy="3684940"/>
            <a:chOff x="67733" y="5902212"/>
            <a:chExt cx="12192000" cy="5239096"/>
          </a:xfrm>
        </p:grpSpPr>
        <p:pic>
          <p:nvPicPr>
            <p:cNvPr id="7" name="그림 6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CA656B9-9F8A-B47C-B6E6-70ECCE84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01"/>
            <a:stretch>
              <a:fillRect/>
            </a:stretch>
          </p:blipFill>
          <p:spPr>
            <a:xfrm>
              <a:off x="67733" y="5902212"/>
              <a:ext cx="12192000" cy="2407345"/>
            </a:xfrm>
            <a:prstGeom prst="rect">
              <a:avLst/>
            </a:prstGeom>
          </p:spPr>
        </p:pic>
        <p:pic>
          <p:nvPicPr>
            <p:cNvPr id="8" name="그림 7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51CBAAE-C3B0-92CF-18EA-04E1E1266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20"/>
            <a:stretch>
              <a:fillRect/>
            </a:stretch>
          </p:blipFill>
          <p:spPr>
            <a:xfrm>
              <a:off x="67733" y="8435307"/>
              <a:ext cx="12192000" cy="2706001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06A044-B3A8-30C2-42B2-5ABBB7FEC0EA}"/>
              </a:ext>
            </a:extLst>
          </p:cNvPr>
          <p:cNvGrpSpPr/>
          <p:nvPr/>
        </p:nvGrpSpPr>
        <p:grpSpPr>
          <a:xfrm>
            <a:off x="7747530" y="7223125"/>
            <a:ext cx="3928533" cy="3953933"/>
            <a:chOff x="7747530" y="2795981"/>
            <a:chExt cx="3928533" cy="395393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7058EF-150F-DB50-C553-0A224829CF82}"/>
                </a:ext>
              </a:extLst>
            </p:cNvPr>
            <p:cNvGrpSpPr/>
            <p:nvPr/>
          </p:nvGrpSpPr>
          <p:grpSpPr>
            <a:xfrm>
              <a:off x="7747530" y="2795981"/>
              <a:ext cx="3928533" cy="3953933"/>
              <a:chOff x="-889000" y="3843867"/>
              <a:chExt cx="3928533" cy="395393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4790C8-4A55-FA9C-745C-8FD0DF60BB99}"/>
                  </a:ext>
                </a:extLst>
              </p:cNvPr>
              <p:cNvSpPr/>
              <p:nvPr/>
            </p:nvSpPr>
            <p:spPr>
              <a:xfrm>
                <a:off x="-889000" y="3843867"/>
                <a:ext cx="3928533" cy="395393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5F85436-6114-6EC8-B0AD-B465CEBA5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4152" y="4551415"/>
                <a:ext cx="2538836" cy="2538836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74C9C5-1675-37B9-9C72-EA0B20037BF0}"/>
                </a:ext>
              </a:extLst>
            </p:cNvPr>
            <p:cNvSpPr txBox="1"/>
            <p:nvPr/>
          </p:nvSpPr>
          <p:spPr>
            <a:xfrm>
              <a:off x="8965788" y="3354470"/>
              <a:ext cx="1520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돋움" panose="020B0604000101010101" pitchFamily="50" charset="-127"/>
                </a:rPr>
                <a:t>결과 활용 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3C6EC-A5EC-787F-655D-E3FF46AEC943}"/>
                </a:ext>
              </a:extLst>
            </p:cNvPr>
            <p:cNvSpPr txBox="1"/>
            <p:nvPr/>
          </p:nvSpPr>
          <p:spPr>
            <a:xfrm>
              <a:off x="7947804" y="4103079"/>
              <a:ext cx="355608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출발 전 재미로 눌러보는 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예측 확인 게임</a:t>
              </a:r>
              <a:r>
                <a:rPr lang="en-US" altLang="ko-KR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“여행이 망할 확률은</a:t>
              </a:r>
              <a:r>
                <a:rPr lang="en-US" altLang="ko-KR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?</a:t>
              </a:r>
              <a:r>
                <a:rPr lang="ko-KR" altLang="en-US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”</a:t>
              </a:r>
              <a:endParaRPr lang="ko-KR" altLang="en-US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algn="ctr"/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(Like 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오늘의 운세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반영 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“괜찮겠어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..? 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망할 확률 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73%</a:t>
              </a:r>
            </a:p>
            <a:p>
              <a:pPr algn="ctr"/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이동 횟수가 많고 당일치기 위주예요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. </a:t>
              </a:r>
            </a:p>
            <a:p>
              <a:pPr algn="ctr"/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활동은 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2~3</a:t>
              </a:r>
              <a:r>
                <a:rPr lang="ko-KR" altLang="en-US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개로 다이어트하고 숙소를 고정해 보세요</a:t>
              </a:r>
              <a:r>
                <a:rPr lang="en-US" altLang="ko-KR" sz="1200" dirty="0">
                  <a:latin typeface="프리젠테이션 4 Regular" pitchFamily="2" charset="-127"/>
                  <a:ea typeface="프리젠테이션 4 Regular" pitchFamily="2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8EB96BA-6BEF-3C9A-C4F3-5BCC2E0EA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378" y="3083371"/>
            <a:ext cx="3111802" cy="3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A0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30000-BE49-81A7-0848-FEB250AA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F207CD-CF65-AC23-D5DE-1E3A0FBFFB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867" y="283634"/>
            <a:ext cx="11616266" cy="629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A12FC5-D9FD-7FA2-1762-02DD18F52088}"/>
              </a:ext>
            </a:extLst>
          </p:cNvPr>
          <p:cNvGrpSpPr/>
          <p:nvPr/>
        </p:nvGrpSpPr>
        <p:grpSpPr>
          <a:xfrm>
            <a:off x="535355" y="441801"/>
            <a:ext cx="3833445" cy="5109091"/>
            <a:chOff x="535355" y="441801"/>
            <a:chExt cx="3833445" cy="51090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EA6D9-49F6-E57F-939B-C1DD5B97AFF0}"/>
                </a:ext>
              </a:extLst>
            </p:cNvPr>
            <p:cNvSpPr txBox="1"/>
            <p:nvPr/>
          </p:nvSpPr>
          <p:spPr>
            <a:xfrm>
              <a:off x="535355" y="441801"/>
              <a:ext cx="3198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주요 산출물 체크</a:t>
              </a:r>
              <a:endParaRPr lang="en-US" altLang="ko-KR" sz="36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3366F7-6FBE-1C41-360F-9EA637D2E713}"/>
                </a:ext>
              </a:extLst>
            </p:cNvPr>
            <p:cNvSpPr txBox="1"/>
            <p:nvPr/>
          </p:nvSpPr>
          <p:spPr>
            <a:xfrm>
              <a:off x="535355" y="1088132"/>
              <a:ext cx="3833445" cy="446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맨상단으로 </a:t>
              </a: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접기</a:t>
              </a: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/</a:t>
              </a: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펼치기</a:t>
              </a: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-----------------------------</a:t>
              </a:r>
            </a:p>
            <a:p>
              <a:pPr>
                <a:spcAft>
                  <a:spcPts val="200"/>
                </a:spcAft>
              </a:pP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간단소개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프로젝트구조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dirty="0" err="1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기술스택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필수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 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정제된 데이터셋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각 </a:t>
              </a:r>
              <a:r>
                <a:rPr lang="ko-KR" altLang="en-US" dirty="0" err="1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전처리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노트북 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(Git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링크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필수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 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정제된 통합 데이터셋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dirty="0" err="1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전처리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 노트북 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(Git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링크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-----------------------------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2400" dirty="0" err="1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팀명과</a:t>
              </a:r>
              <a:r>
                <a:rPr lang="ko-KR" altLang="en-US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팀소개부터 발표시작부분</a:t>
              </a:r>
              <a:endParaRPr lang="en-US" altLang="ko-KR" sz="24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24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-----------------------------</a:t>
              </a:r>
            </a:p>
            <a:p>
              <a:pPr>
                <a:spcAft>
                  <a:spcPts val="200"/>
                </a:spcAft>
              </a:pP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추가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 ERD (</a:t>
              </a:r>
              <a:r>
                <a:rPr lang="ko-KR" altLang="en-US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이미지</a:t>
              </a:r>
              <a:r>
                <a:rPr lang="en-US" altLang="ko-KR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6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F19E1-500F-0F0E-1C78-4EA0F30B2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B9A286D-6A5C-97AA-DDC8-D27F49C9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lum bright="70000" contrast="-70000"/>
          </a:blip>
          <a:stretch>
            <a:fillRect/>
          </a:stretch>
        </p:blipFill>
        <p:spPr>
          <a:xfrm>
            <a:off x="696000" y="1039284"/>
            <a:ext cx="10748158" cy="5011892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13318597-22C3-403F-ACDE-255765C4A7C0}"/>
              </a:ext>
            </a:extLst>
          </p:cNvPr>
          <p:cNvSpPr txBox="1"/>
          <p:nvPr/>
        </p:nvSpPr>
        <p:spPr>
          <a:xfrm>
            <a:off x="-93133" y="-432316"/>
            <a:ext cx="383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프로젝트진행과정</a:t>
            </a:r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(CRISP-DM)</a:t>
            </a:r>
          </a:p>
        </p:txBody>
      </p:sp>
      <p:pic>
        <p:nvPicPr>
          <p:cNvPr id="1032" name="그림 1031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1E49D4-BBD3-6B78-3821-529CCB01D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1110" b="62515"/>
          <a:stretch>
            <a:fillRect/>
          </a:stretch>
        </p:blipFill>
        <p:spPr>
          <a:xfrm>
            <a:off x="1172949" y="2134484"/>
            <a:ext cx="6764885" cy="393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EC2BDB93-6F69-1943-B6A3-006BFD916F03}"/>
              </a:ext>
            </a:extLst>
          </p:cNvPr>
          <p:cNvSpPr txBox="1"/>
          <p:nvPr/>
        </p:nvSpPr>
        <p:spPr>
          <a:xfrm>
            <a:off x="891858" y="2639447"/>
            <a:ext cx="9883718" cy="88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08000" indent="-360000">
              <a:buFont typeface="Wingdings" panose="05000000000000000000" pitchFamily="2" charset="2"/>
              <a:buChar char="ü"/>
              <a:defRPr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defRPr>
            </a:lvl1pPr>
          </a:lstStyle>
          <a:p>
            <a:pPr indent="-2160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2400" dirty="0"/>
              <a:t>활용도가 높을 </a:t>
            </a:r>
            <a:r>
              <a: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5</a:t>
            </a:r>
            <a:r>
              <a:rPr lang="ko-KR" altLang="en-US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개 테이블을 선정</a:t>
            </a:r>
            <a:r>
              <a: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/>
              <a:t>[</a:t>
            </a:r>
            <a:r>
              <a:rPr lang="ko-KR" altLang="en-US" sz="2400" dirty="0"/>
              <a:t>여행마스터 </a:t>
            </a:r>
            <a:r>
              <a:rPr lang="en-US" altLang="ko-KR" sz="2400" dirty="0"/>
              <a:t>· </a:t>
            </a:r>
            <a:r>
              <a:rPr lang="ko-KR" altLang="en-US" sz="2400" dirty="0"/>
              <a:t>숙박소비</a:t>
            </a:r>
            <a:r>
              <a:rPr lang="en-US" altLang="ko-KR" sz="2400" dirty="0"/>
              <a:t> · </a:t>
            </a:r>
            <a:r>
              <a:rPr lang="ko-KR" altLang="en-US" sz="2400" dirty="0"/>
              <a:t>방문지</a:t>
            </a:r>
            <a:r>
              <a:rPr lang="en-US" altLang="ko-KR" sz="2400" dirty="0"/>
              <a:t> · </a:t>
            </a:r>
            <a:r>
              <a:rPr lang="ko-KR" altLang="en-US" sz="2400" dirty="0"/>
              <a:t>활동</a:t>
            </a:r>
            <a:r>
              <a:rPr lang="en-US" altLang="ko-KR" sz="2400" dirty="0"/>
              <a:t> · </a:t>
            </a:r>
            <a:r>
              <a:rPr lang="ko-KR" altLang="en-US" sz="2400" dirty="0"/>
              <a:t>소비</a:t>
            </a:r>
            <a:r>
              <a:rPr lang="en-US" altLang="ko-KR" sz="2400" dirty="0"/>
              <a:t>]</a:t>
            </a:r>
          </a:p>
          <a:p>
            <a:pPr indent="-2160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필요한 </a:t>
            </a:r>
            <a:r>
              <a: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Feature</a:t>
            </a:r>
            <a:r>
              <a:rPr lang="ko-KR" altLang="en-US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 식별 </a:t>
            </a:r>
            <a:r>
              <a: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2400" dirty="0" err="1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결측치</a:t>
            </a:r>
            <a:r>
              <a: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·</a:t>
            </a:r>
            <a:r>
              <a:rPr lang="ko-KR" altLang="en-US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</a:rPr>
              <a:t>이상치 점검</a:t>
            </a:r>
            <a:endParaRPr lang="en-US" altLang="ko-KR" sz="2400" dirty="0">
              <a:solidFill>
                <a:srgbClr val="38A8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2BFD1448-0C41-DAE0-7E74-03837A639EB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7797" y="5289447"/>
            <a:ext cx="2194203" cy="14207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9C58715-213E-D093-9688-A691B39BA65A}"/>
              </a:ext>
            </a:extLst>
          </p:cNvPr>
          <p:cNvGrpSpPr/>
          <p:nvPr/>
        </p:nvGrpSpPr>
        <p:grpSpPr>
          <a:xfrm>
            <a:off x="565788" y="513313"/>
            <a:ext cx="4137133" cy="1509224"/>
            <a:chOff x="565788" y="513313"/>
            <a:chExt cx="4137133" cy="1509224"/>
          </a:xfrm>
        </p:grpSpPr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11262F6A-005D-F7CB-4393-41816228DE2E}"/>
                </a:ext>
              </a:extLst>
            </p:cNvPr>
            <p:cNvSpPr txBox="1"/>
            <p:nvPr/>
          </p:nvSpPr>
          <p:spPr>
            <a:xfrm>
              <a:off x="799788" y="1191540"/>
              <a:ext cx="39031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데이터 수집</a:t>
              </a: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데이터 탐색</a:t>
              </a: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163602-D4BD-47F7-ECC8-72ADCF099618}"/>
                </a:ext>
              </a:extLst>
            </p:cNvPr>
            <p:cNvSpPr txBox="1"/>
            <p:nvPr/>
          </p:nvSpPr>
          <p:spPr>
            <a:xfrm>
              <a:off x="958679" y="513313"/>
              <a:ext cx="1909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데이터 이해</a:t>
              </a:r>
              <a:endParaRPr lang="en-US" altLang="ko-KR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D99D26-0432-D0F7-3108-365D6E977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788" y="571700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25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9D3E-D2BD-8AB7-DA6C-B34B3DFE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그림 1043">
            <a:extLst>
              <a:ext uri="{FF2B5EF4-FFF2-40B4-BE49-F238E27FC236}">
                <a16:creationId xmlns:a16="http://schemas.microsoft.com/office/drawing/2014/main" id="{E6DB6539-8819-A061-E5A1-7D94405C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000" y="1039285"/>
            <a:ext cx="7464932" cy="2329010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7B5F51-3A74-EA48-8BD6-EE03B8998AD1}"/>
              </a:ext>
            </a:extLst>
          </p:cNvPr>
          <p:cNvSpPr txBox="1"/>
          <p:nvPr/>
        </p:nvSpPr>
        <p:spPr>
          <a:xfrm>
            <a:off x="-93133" y="-432316"/>
            <a:ext cx="383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프로젝트진행과정</a:t>
            </a:r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</a:rPr>
              <a:t>(CRISP-DM)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9F7B2D-0F1C-616A-85F7-3F92A8F52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76886"/>
              </p:ext>
            </p:extLst>
          </p:nvPr>
        </p:nvGraphicFramePr>
        <p:xfrm>
          <a:off x="1213730" y="2431525"/>
          <a:ext cx="5436291" cy="21780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39622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3896669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441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항목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소스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AI Hub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국내 여행로그 데이터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수도권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관측기간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2023.04 ~ 2023.09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599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관측치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2,560 rows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피처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31 columns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기본키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TRAVEL_ID (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고유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2,560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건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타겟분포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여행성공 </a:t>
                      </a:r>
                      <a:r>
                        <a:rPr lang="en-US" altLang="ko-K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72.6% | </a:t>
                      </a:r>
                      <a:r>
                        <a:rPr lang="ko-KR" alt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여행실패 </a:t>
                      </a:r>
                      <a:r>
                        <a:rPr lang="en-US" altLang="ko-KR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27.4%</a:t>
                      </a:r>
                      <a:endParaRPr lang="ko-KR" alt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7E36CE-78CD-CADC-67DB-7F011591F895}"/>
              </a:ext>
            </a:extLst>
          </p:cNvPr>
          <p:cNvGrpSpPr/>
          <p:nvPr/>
        </p:nvGrpSpPr>
        <p:grpSpPr>
          <a:xfrm>
            <a:off x="7427941" y="7671361"/>
            <a:ext cx="3927578" cy="2355254"/>
            <a:chOff x="7311401" y="6322408"/>
            <a:chExt cx="3927578" cy="23552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3FD380-89F7-A448-20A4-70AAE123098F}"/>
                </a:ext>
              </a:extLst>
            </p:cNvPr>
            <p:cNvSpPr txBox="1"/>
            <p:nvPr/>
          </p:nvSpPr>
          <p:spPr>
            <a:xfrm>
              <a:off x="8398029" y="6322408"/>
              <a:ext cx="165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C00000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데이터</a:t>
              </a:r>
              <a:endParaRPr lang="en-US" altLang="ko-KR" sz="2400" dirty="0">
                <a:solidFill>
                  <a:srgbClr val="C00000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9E0C1-82AD-49F7-0824-4A5E9D06C2E8}"/>
                </a:ext>
              </a:extLst>
            </p:cNvPr>
            <p:cNvSpPr txBox="1"/>
            <p:nvPr/>
          </p:nvSpPr>
          <p:spPr>
            <a:xfrm>
              <a:off x="9583271" y="7252847"/>
              <a:ext cx="165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모델링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A5352C-93CF-7782-EB0B-42F7F75E54B6}"/>
                </a:ext>
              </a:extLst>
            </p:cNvPr>
            <p:cNvSpPr txBox="1"/>
            <p:nvPr/>
          </p:nvSpPr>
          <p:spPr>
            <a:xfrm>
              <a:off x="8398029" y="8215997"/>
              <a:ext cx="165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평가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F2189B-6912-8C72-3DD8-2056796D40E1}"/>
                </a:ext>
              </a:extLst>
            </p:cNvPr>
            <p:cNvSpPr txBox="1"/>
            <p:nvPr/>
          </p:nvSpPr>
          <p:spPr>
            <a:xfrm>
              <a:off x="7311401" y="7252847"/>
              <a:ext cx="165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배포</a:t>
              </a:r>
              <a:endParaRPr lang="en-US" altLang="ko-KR" sz="2400" dirty="0">
                <a:solidFill>
                  <a:schemeClr val="bg1">
                    <a:lumMod val="7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7B37F51-D4ED-FCB4-650E-32271AE31BAD}"/>
                </a:ext>
              </a:extLst>
            </p:cNvPr>
            <p:cNvGrpSpPr/>
            <p:nvPr/>
          </p:nvGrpSpPr>
          <p:grpSpPr>
            <a:xfrm>
              <a:off x="8570510" y="6817895"/>
              <a:ext cx="1310747" cy="1310747"/>
              <a:chOff x="8742989" y="6629295"/>
              <a:chExt cx="1310747" cy="1310747"/>
            </a:xfrm>
          </p:grpSpPr>
          <p:pic>
            <p:nvPicPr>
              <p:cNvPr id="14" name="그림 1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7EB25DF-FE36-AA7F-EDA2-3FCB97294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742989" y="6629295"/>
                <a:ext cx="1310747" cy="1310747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968850-673A-F472-131A-43606E269659}"/>
                  </a:ext>
                </a:extLst>
              </p:cNvPr>
              <p:cNvSpPr txBox="1"/>
              <p:nvPr/>
            </p:nvSpPr>
            <p:spPr>
              <a:xfrm>
                <a:off x="8777647" y="7130780"/>
                <a:ext cx="1241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CRISP-DM</a:t>
                </a:r>
              </a:p>
            </p:txBody>
          </p: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529219C-DDEB-8E1D-2173-B2A9E20A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7797" y="5289447"/>
            <a:ext cx="2194203" cy="1420781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1DA2B9F0-B7A3-94FA-6BFE-58E6A0390135}"/>
              </a:ext>
            </a:extLst>
          </p:cNvPr>
          <p:cNvGrpSpPr/>
          <p:nvPr/>
        </p:nvGrpSpPr>
        <p:grpSpPr>
          <a:xfrm>
            <a:off x="3972914" y="7564952"/>
            <a:ext cx="3612544" cy="3999995"/>
            <a:chOff x="7167751" y="689480"/>
            <a:chExt cx="3612544" cy="399999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274681A-B44E-D426-930E-4B5C5952C9DB}"/>
                </a:ext>
              </a:extLst>
            </p:cNvPr>
            <p:cNvSpPr/>
            <p:nvPr/>
          </p:nvSpPr>
          <p:spPr>
            <a:xfrm>
              <a:off x="7167751" y="689480"/>
              <a:ext cx="3612544" cy="39999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1B5C7B-EDB2-C9C1-9092-9E1A11AF81A1}"/>
                </a:ext>
              </a:extLst>
            </p:cNvPr>
            <p:cNvSpPr txBox="1"/>
            <p:nvPr/>
          </p:nvSpPr>
          <p:spPr>
            <a:xfrm>
              <a:off x="7263782" y="831940"/>
              <a:ext cx="3361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defRPr>
              </a:lvl1pPr>
            </a:lstStyle>
            <a:p>
              <a:pPr marL="342900" indent="-2520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각 테이블마다 </a:t>
              </a:r>
              <a:r>
                <a:rPr lang="en-US" altLang="ko-KR" sz="2400" dirty="0"/>
                <a:t>EDA</a:t>
              </a:r>
              <a:r>
                <a:rPr lang="ko-KR" altLang="en-US" sz="2400" dirty="0"/>
                <a:t>를 진행 </a:t>
              </a:r>
              <a:endParaRPr lang="en-US" altLang="ko-KR" sz="2400" dirty="0"/>
            </a:p>
            <a:p>
              <a:pPr marL="342900" indent="-2520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세부 주제 확정</a:t>
              </a:r>
              <a:endParaRPr lang="en-US" altLang="ko-KR" sz="2400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F62ACC7-4592-4E17-D107-0FCFDADC148C}"/>
                </a:ext>
              </a:extLst>
            </p:cNvPr>
            <p:cNvGrpSpPr/>
            <p:nvPr/>
          </p:nvGrpSpPr>
          <p:grpSpPr>
            <a:xfrm>
              <a:off x="7679345" y="1777325"/>
              <a:ext cx="1734912" cy="2698045"/>
              <a:chOff x="7679345" y="1777325"/>
              <a:chExt cx="1734912" cy="269804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CF8594AB-1D6C-E175-E661-D228A5110B84}"/>
                  </a:ext>
                </a:extLst>
              </p:cNvPr>
              <p:cNvGrpSpPr/>
              <p:nvPr/>
            </p:nvGrpSpPr>
            <p:grpSpPr>
              <a:xfrm>
                <a:off x="7679345" y="2742618"/>
                <a:ext cx="1734912" cy="767459"/>
                <a:chOff x="5843113" y="8808335"/>
                <a:chExt cx="1734912" cy="767459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E4BF74EF-DDF3-CC1C-F6A5-410184A3B5EB}"/>
                    </a:ext>
                  </a:extLst>
                </p:cNvPr>
                <p:cNvSpPr/>
                <p:nvPr/>
              </p:nvSpPr>
              <p:spPr>
                <a:xfrm>
                  <a:off x="5843113" y="8808335"/>
                  <a:ext cx="1734912" cy="767459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F3402EC-CACC-89E2-FE96-DFA91FBBEE25}"/>
                    </a:ext>
                  </a:extLst>
                </p:cNvPr>
                <p:cNvSpPr txBox="1"/>
                <p:nvPr/>
              </p:nvSpPr>
              <p:spPr>
                <a:xfrm>
                  <a:off x="5918150" y="8868899"/>
                  <a:ext cx="1584838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망한여행예측</a:t>
                  </a:r>
                  <a:endPara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  <a:p>
                  <a:pPr algn="ctr"/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[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지도 학습</a:t>
                  </a:r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] 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분류</a:t>
                  </a:r>
                  <a:endPara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0B66D3C8-82B6-83DC-7636-85DA88B75AAC}"/>
                  </a:ext>
                </a:extLst>
              </p:cNvPr>
              <p:cNvGrpSpPr/>
              <p:nvPr/>
            </p:nvGrpSpPr>
            <p:grpSpPr>
              <a:xfrm>
                <a:off x="7679345" y="1777325"/>
                <a:ext cx="1734912" cy="767459"/>
                <a:chOff x="1388902" y="8797491"/>
                <a:chExt cx="1734912" cy="767459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E5ECFF48-F469-8FFB-2C32-02E2D59E7CC9}"/>
                    </a:ext>
                  </a:extLst>
                </p:cNvPr>
                <p:cNvSpPr/>
                <p:nvPr/>
              </p:nvSpPr>
              <p:spPr>
                <a:xfrm>
                  <a:off x="1388902" y="8797491"/>
                  <a:ext cx="1734912" cy="76745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82B7C0-6AFD-9B6C-CE21-C99552C25062}"/>
                    </a:ext>
                  </a:extLst>
                </p:cNvPr>
                <p:cNvSpPr txBox="1"/>
                <p:nvPr/>
              </p:nvSpPr>
              <p:spPr>
                <a:xfrm>
                  <a:off x="1494451" y="8858055"/>
                  <a:ext cx="152381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여행 경비 예측</a:t>
                  </a:r>
                  <a:b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</a:br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[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지도 학습</a:t>
                  </a:r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] 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회귀</a:t>
                  </a:r>
                  <a:endPara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768D785-116A-41DE-CBCE-6A49AC9F7D1D}"/>
                  </a:ext>
                </a:extLst>
              </p:cNvPr>
              <p:cNvGrpSpPr/>
              <p:nvPr/>
            </p:nvGrpSpPr>
            <p:grpSpPr>
              <a:xfrm>
                <a:off x="7679345" y="3707911"/>
                <a:ext cx="1734912" cy="767459"/>
                <a:chOff x="3643977" y="8808335"/>
                <a:chExt cx="1734912" cy="767459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816362CE-D628-C069-91DB-5F4F63179BD0}"/>
                    </a:ext>
                  </a:extLst>
                </p:cNvPr>
                <p:cNvSpPr/>
                <p:nvPr/>
              </p:nvSpPr>
              <p:spPr>
                <a:xfrm>
                  <a:off x="3643977" y="8808335"/>
                  <a:ext cx="1734912" cy="76745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C5E737-5FA6-EED8-5449-5F7D22339217}"/>
                    </a:ext>
                  </a:extLst>
                </p:cNvPr>
                <p:cNvSpPr txBox="1"/>
                <p:nvPr/>
              </p:nvSpPr>
              <p:spPr>
                <a:xfrm>
                  <a:off x="3643977" y="8868899"/>
                  <a:ext cx="173491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여행 스타일 분류</a:t>
                  </a:r>
                  <a:endPara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  <a:p>
                  <a:pPr algn="ctr"/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[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비지도 학습</a:t>
                  </a:r>
                  <a:r>
                    <a:rPr lang="en-US" altLang="ko-KR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]</a:t>
                  </a:r>
                  <a:r>
                    <a:rPr lang="ko-KR" altLang="en-US" dirty="0">
                      <a:latin typeface="프리젠테이션 6 SemiBold" pitchFamily="2" charset="-127"/>
                      <a:ea typeface="프리젠테이션 6 SemiBold" pitchFamily="2" charset="-127"/>
                      <a:cs typeface="함초롬바탕" panose="02030604000101010101" pitchFamily="18" charset="-127"/>
                    </a:rPr>
                    <a:t> 군집</a:t>
                  </a:r>
                  <a:endPara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32E15FF6-8C79-1D75-13C8-7B8112740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327" y="2423164"/>
            <a:ext cx="1969468" cy="2178000"/>
          </a:xfrm>
          <a:prstGeom prst="rect">
            <a:avLst/>
          </a:prstGeom>
        </p:spPr>
      </p:pic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8D90D5B7-0768-AE8A-24D7-BA68FB793E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25227" y="-147671"/>
            <a:ext cx="1116000" cy="4248000"/>
          </a:xfrm>
          <a:prstGeom prst="curvedConnector3">
            <a:avLst>
              <a:gd name="adj1" fmla="val -1651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18DAD0-6DA3-1622-ECBF-B271C67B8D0C}"/>
              </a:ext>
            </a:extLst>
          </p:cNvPr>
          <p:cNvGrpSpPr/>
          <p:nvPr/>
        </p:nvGrpSpPr>
        <p:grpSpPr>
          <a:xfrm>
            <a:off x="565788" y="513313"/>
            <a:ext cx="4137133" cy="1878556"/>
            <a:chOff x="565788" y="513313"/>
            <a:chExt cx="4137133" cy="18785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16B8D8-F692-90D0-C77E-3DF5B37492C6}"/>
                </a:ext>
              </a:extLst>
            </p:cNvPr>
            <p:cNvSpPr txBox="1"/>
            <p:nvPr/>
          </p:nvSpPr>
          <p:spPr>
            <a:xfrm>
              <a:off x="799788" y="1191540"/>
              <a:ext cx="39031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데이터 정리</a:t>
              </a: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최종 </a:t>
              </a:r>
              <a:r>
                <a:rPr lang="en-US" altLang="ko-KR" sz="2400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Feature </a:t>
              </a:r>
              <a:r>
                <a:rPr lang="ko-KR" altLang="en-US" sz="2400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선택 </a:t>
              </a: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및 통합</a:t>
              </a:r>
              <a:endParaRPr lang="en-US" altLang="ko-KR" sz="2400" dirty="0">
                <a:latin typeface="프리젠테이션 4 Regular" pitchFamily="2" charset="-127"/>
                <a:ea typeface="프리젠테이션 4 Regular" pitchFamily="2" charset="-127"/>
                <a:cs typeface="함초롬바탕" panose="02030604000101010101" pitchFamily="18" charset="-127"/>
              </a:endParaRPr>
            </a:p>
            <a:p>
              <a:pPr marL="108000" indent="-360000">
                <a:buFont typeface="Wingdings" panose="05000000000000000000" pitchFamily="2" charset="2"/>
                <a:buChar char="ü"/>
              </a:pPr>
              <a:r>
                <a:rPr lang="ko-KR" altLang="en-US" sz="2400" dirty="0"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분석을 위한 </a:t>
              </a:r>
              <a:r>
                <a:rPr lang="ko-KR" altLang="en-US" sz="2400" dirty="0">
                  <a:solidFill>
                    <a:srgbClr val="38A8FF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최종 데이터셋 생성</a:t>
              </a:r>
              <a:endParaRPr lang="en-US" altLang="ko-KR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E7CA1-26A8-9EB5-6C08-410E7BB47A72}"/>
                </a:ext>
              </a:extLst>
            </p:cNvPr>
            <p:cNvSpPr txBox="1"/>
            <p:nvPr/>
          </p:nvSpPr>
          <p:spPr>
            <a:xfrm>
              <a:off x="958679" y="513313"/>
              <a:ext cx="1909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데이터 준비</a:t>
              </a:r>
              <a:endParaRPr lang="en-US" altLang="ko-KR" sz="3200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D81B23-7091-F3D0-271D-A566CA05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788" y="571700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8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17A5-EF3F-962A-84B8-6DE58740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2E4171-1F15-FA92-CC01-35CD5845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70" y="-432316"/>
            <a:ext cx="4134209" cy="413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70453-5964-29D3-125B-79E1B68FAB5B}"/>
              </a:ext>
            </a:extLst>
          </p:cNvPr>
          <p:cNvSpPr txBox="1"/>
          <p:nvPr/>
        </p:nvSpPr>
        <p:spPr>
          <a:xfrm>
            <a:off x="-57150" y="-432316"/>
            <a:ext cx="383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rPr>
              <a:t>1. </a:t>
            </a: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rPr>
              <a:t>프로젝트 소개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B0A405-2B21-9816-BA44-C267E3BF0740}"/>
              </a:ext>
            </a:extLst>
          </p:cNvPr>
          <p:cNvGrpSpPr/>
          <p:nvPr/>
        </p:nvGrpSpPr>
        <p:grpSpPr>
          <a:xfrm>
            <a:off x="2217803" y="2296482"/>
            <a:ext cx="7756394" cy="4012243"/>
            <a:chOff x="2217803" y="2296482"/>
            <a:chExt cx="7756394" cy="4012243"/>
          </a:xfrm>
        </p:grpSpPr>
        <p:pic>
          <p:nvPicPr>
            <p:cNvPr id="9" name="그림 8" descr="텍스트, 스크린샷, 폰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CC090B6-8079-12BF-0EA5-CA0A31B3B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6" b="24008"/>
            <a:stretch>
              <a:fillRect/>
            </a:stretch>
          </p:blipFill>
          <p:spPr>
            <a:xfrm>
              <a:off x="2217803" y="2296482"/>
              <a:ext cx="7756394" cy="718350"/>
            </a:xfrm>
            <a:prstGeom prst="rect">
              <a:avLst/>
            </a:prstGeom>
          </p:spPr>
        </p:pic>
        <p:pic>
          <p:nvPicPr>
            <p:cNvPr id="4" name="그림 3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AA3B4C-7F36-20DC-37E1-C3005C978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6"/>
            <a:stretch>
              <a:fillRect/>
            </a:stretch>
          </p:blipFill>
          <p:spPr>
            <a:xfrm>
              <a:off x="2217803" y="3086890"/>
              <a:ext cx="7756394" cy="2260759"/>
            </a:xfrm>
            <a:prstGeom prst="rect">
              <a:avLst/>
            </a:prstGeom>
          </p:spPr>
        </p:pic>
        <p:pic>
          <p:nvPicPr>
            <p:cNvPr id="5" name="그림 4" descr="텍스트, 스크린샷, 폰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AF6226C-20C4-B017-1015-9A5C47B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95"/>
            <a:stretch>
              <a:fillRect/>
            </a:stretch>
          </p:blipFill>
          <p:spPr>
            <a:xfrm>
              <a:off x="2217803" y="5419707"/>
              <a:ext cx="7756394" cy="88901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E8F49A-C516-2C47-D521-06AC8B13F3DF}"/>
              </a:ext>
            </a:extLst>
          </p:cNvPr>
          <p:cNvGrpSpPr/>
          <p:nvPr/>
        </p:nvGrpSpPr>
        <p:grpSpPr>
          <a:xfrm>
            <a:off x="4028896" y="553913"/>
            <a:ext cx="4134209" cy="923566"/>
            <a:chOff x="4028896" y="553913"/>
            <a:chExt cx="4134209" cy="923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A3FBB7-F0D2-3D55-AF31-CC1198F6973D}"/>
                </a:ext>
              </a:extLst>
            </p:cNvPr>
            <p:cNvSpPr txBox="1"/>
            <p:nvPr/>
          </p:nvSpPr>
          <p:spPr>
            <a:xfrm>
              <a:off x="4028896" y="892704"/>
              <a:ext cx="41342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One Trip, Two Fates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6734FAD-61D3-0414-ECDE-9CDA0FADEDFA}"/>
                </a:ext>
              </a:extLst>
            </p:cNvPr>
            <p:cNvSpPr/>
            <p:nvPr/>
          </p:nvSpPr>
          <p:spPr>
            <a:xfrm>
              <a:off x="4778648" y="553913"/>
              <a:ext cx="2634705" cy="338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한번의 여행</a:t>
              </a:r>
              <a:r>
                <a:rPr lang="en-US" altLang="ko-KR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프리젠테이션 4 Regular" pitchFamily="2" charset="-127"/>
                  <a:ea typeface="프리젠테이션 4 Regular" pitchFamily="2" charset="-127"/>
                  <a:cs typeface="함초롬바탕" panose="02030604000101010101" pitchFamily="18" charset="-127"/>
                </a:rPr>
                <a:t>두가지 운명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0A494D-A64F-85D6-D15E-99A533CF9381}"/>
              </a:ext>
            </a:extLst>
          </p:cNvPr>
          <p:cNvSpPr txBox="1"/>
          <p:nvPr/>
        </p:nvSpPr>
        <p:spPr>
          <a:xfrm>
            <a:off x="2006125" y="1616808"/>
            <a:ext cx="8179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rPr>
              <a:t>다양한 여행 정보를 기반으로 </a:t>
            </a:r>
            <a:r>
              <a:rPr lang="ko-KR" altLang="en-US" sz="2400" dirty="0">
                <a:solidFill>
                  <a:srgbClr val="38A8FF"/>
                </a:solidFill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rPr>
              <a:t>여행 실패 가능성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  <a:cs typeface="함초롬돋움" panose="020B0604000101010101" pitchFamily="50" charset="-127"/>
              </a:rPr>
              <a:t>을 이진 분류 모델을 통해 예측 </a:t>
            </a:r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50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876F8-4F70-C65C-B638-92525E1A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1E206-169F-9370-5800-AF226E15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-35046" y="-49915"/>
            <a:ext cx="783969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4BB79-B4F7-1941-EC73-6953EBB400C1}"/>
              </a:ext>
            </a:extLst>
          </p:cNvPr>
          <p:cNvSpPr txBox="1"/>
          <p:nvPr/>
        </p:nvSpPr>
        <p:spPr>
          <a:xfrm>
            <a:off x="4741072" y="1409155"/>
            <a:ext cx="270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결측치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대체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A037AF2-C263-42D5-18DB-1887A7C285EC}"/>
              </a:ext>
            </a:extLst>
          </p:cNvPr>
          <p:cNvSpPr/>
          <p:nvPr/>
        </p:nvSpPr>
        <p:spPr>
          <a:xfrm>
            <a:off x="4447950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FB791-C1D0-7D8F-810D-2DC23094F49F}"/>
              </a:ext>
            </a:extLst>
          </p:cNvPr>
          <p:cNvSpPr txBox="1"/>
          <p:nvPr/>
        </p:nvSpPr>
        <p:spPr>
          <a:xfrm>
            <a:off x="1026254" y="1409155"/>
            <a:ext cx="26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Feature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선정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941D22-D2D4-8D68-A74C-FA88EEECF6EA}"/>
              </a:ext>
            </a:extLst>
          </p:cNvPr>
          <p:cNvSpPr/>
          <p:nvPr/>
        </p:nvSpPr>
        <p:spPr>
          <a:xfrm>
            <a:off x="690504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4D2F2-1DAA-C865-73A4-FABA9ADF38A2}"/>
              </a:ext>
            </a:extLst>
          </p:cNvPr>
          <p:cNvSpPr txBox="1"/>
          <p:nvPr/>
        </p:nvSpPr>
        <p:spPr>
          <a:xfrm>
            <a:off x="8659352" y="1409155"/>
            <a:ext cx="2388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인코딩 방법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204D15D-90F9-4558-7488-1D20F1D71F1F}"/>
              </a:ext>
            </a:extLst>
          </p:cNvPr>
          <p:cNvSpPr/>
          <p:nvPr/>
        </p:nvSpPr>
        <p:spPr>
          <a:xfrm>
            <a:off x="8205396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9B285-B790-5AEF-709E-E98E15F2BC8B}"/>
              </a:ext>
            </a:extLst>
          </p:cNvPr>
          <p:cNvSpPr txBox="1"/>
          <p:nvPr/>
        </p:nvSpPr>
        <p:spPr>
          <a:xfrm>
            <a:off x="0" y="-458216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여행마스터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85AAF1-5CC8-732D-DE40-936F13E4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28128"/>
              </p:ext>
            </p:extLst>
          </p:nvPr>
        </p:nvGraphicFramePr>
        <p:xfrm>
          <a:off x="4656000" y="2522137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가구소득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0ABFA2-063D-5F21-1A24-507069BAA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9"/>
              </p:ext>
            </p:extLst>
          </p:nvPr>
        </p:nvGraphicFramePr>
        <p:xfrm>
          <a:off x="898554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1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활용여부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성별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연령대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최종학력이수여부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4061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가구소득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직업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기타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33360B82-0436-0A57-1EE4-40BE0B954BB7}"/>
              </a:ext>
            </a:extLst>
          </p:cNvPr>
          <p:cNvGrpSpPr/>
          <p:nvPr/>
        </p:nvGrpSpPr>
        <p:grpSpPr>
          <a:xfrm>
            <a:off x="5993237" y="3088082"/>
            <a:ext cx="1394127" cy="547619"/>
            <a:chOff x="5993237" y="3088082"/>
            <a:chExt cx="1394127" cy="54761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1FFB532-8D8B-530E-E622-B36C1E2940B5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D3451F-ACB6-E0CB-EBEC-C260DE133D44}"/>
                </a:ext>
              </a:extLst>
            </p:cNvPr>
            <p:cNvGrpSpPr/>
            <p:nvPr/>
          </p:nvGrpSpPr>
          <p:grpSpPr>
            <a:xfrm>
              <a:off x="6208469" y="3088082"/>
              <a:ext cx="1178895" cy="547619"/>
              <a:chOff x="6208469" y="3088082"/>
              <a:chExt cx="1178895" cy="54761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9434C2-8647-9786-FF02-C6564FB45A9D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중앙값 대체</a:t>
                </a:r>
                <a:endParaRPr lang="en-US" altLang="ko-KR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188614-E297-74DF-07AA-C5C1F1D36417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: 21.7%</a:t>
                </a: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FAD4F5-3967-D972-F97E-92ADA5F8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90605"/>
              </p:ext>
            </p:extLst>
          </p:nvPr>
        </p:nvGraphicFramePr>
        <p:xfrm>
          <a:off x="4685503" y="4146879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여행동기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8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1EC48EE-413D-7055-0E38-D71D3181C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40748"/>
              </p:ext>
            </p:extLst>
          </p:nvPr>
        </p:nvGraphicFramePr>
        <p:xfrm>
          <a:off x="8408855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1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인코딩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성별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연령대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1302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직업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268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동반유형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2951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3481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419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035766-1058-F947-AC4F-CA3512BA135C}"/>
              </a:ext>
            </a:extLst>
          </p:cNvPr>
          <p:cNvGrpSpPr/>
          <p:nvPr/>
        </p:nvGrpSpPr>
        <p:grpSpPr>
          <a:xfrm>
            <a:off x="5993237" y="4738113"/>
            <a:ext cx="1394127" cy="547619"/>
            <a:chOff x="5993237" y="3088082"/>
            <a:chExt cx="1394127" cy="547619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E7A349E-4CD3-CCAB-2555-DFD6F0FC622D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5705449-2105-CC3A-EA1B-3F93EF3A8FB7}"/>
                </a:ext>
              </a:extLst>
            </p:cNvPr>
            <p:cNvGrpSpPr/>
            <p:nvPr/>
          </p:nvGrpSpPr>
          <p:grpSpPr>
            <a:xfrm>
              <a:off x="6208469" y="3088082"/>
              <a:ext cx="1178895" cy="547619"/>
              <a:chOff x="6208469" y="3088082"/>
              <a:chExt cx="1178895" cy="54761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B91510-6177-B1DF-2A7F-873BCE02B0D9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061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0</a:t>
                </a:r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으로 대체</a:t>
                </a:r>
                <a:endParaRPr lang="en-US" altLang="ko-KR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698ABC-6BE7-630C-7F6F-73299DBEA49F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: 8.4%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478C917-CBDB-81EF-1BA0-EDECA8BADCE7}"/>
              </a:ext>
            </a:extLst>
          </p:cNvPr>
          <p:cNvGrpSpPr/>
          <p:nvPr/>
        </p:nvGrpSpPr>
        <p:grpSpPr>
          <a:xfrm>
            <a:off x="2194554" y="1163523"/>
            <a:ext cx="7798301" cy="288000"/>
            <a:chOff x="2194554" y="1163523"/>
            <a:chExt cx="7798301" cy="288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4E7E154-2CBB-46B5-41C6-9E293BBE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54" y="1163523"/>
              <a:ext cx="288000" cy="288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FAB24AA-E58E-83CC-1166-90CECB2C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00" y="1163523"/>
              <a:ext cx="288000" cy="288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934097-7906-D48B-3AF7-968792D3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4855" y="1163523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28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060E8-078C-8722-FF8D-AF079609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93D7C-C084-A825-A156-492D5D0EC6D2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여행마스터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B1A635-C585-35F8-2589-1D1AD06C8C8D}"/>
              </a:ext>
            </a:extLst>
          </p:cNvPr>
          <p:cNvSpPr/>
          <p:nvPr/>
        </p:nvSpPr>
        <p:spPr>
          <a:xfrm>
            <a:off x="2118482" y="4750581"/>
            <a:ext cx="7955037" cy="1249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20·30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세대 중심으로 소규모 여행 비중이 높음</a:t>
            </a:r>
            <a:endParaRPr lang="en-US" altLang="ko-KR" sz="24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30·40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세대의 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 여행은 급감하고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가족</a:t>
            </a:r>
            <a:r>
              <a: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·</a:t>
            </a:r>
            <a:r>
              <a:rPr lang="ko-KR" altLang="en-US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단체 여행 비중이 높음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441727-90FC-1534-8ADA-29BD945A74A3}"/>
              </a:ext>
            </a:extLst>
          </p:cNvPr>
          <p:cNvGrpSpPr/>
          <p:nvPr/>
        </p:nvGrpSpPr>
        <p:grpSpPr>
          <a:xfrm>
            <a:off x="895052" y="706900"/>
            <a:ext cx="10401897" cy="3835596"/>
            <a:chOff x="895052" y="857820"/>
            <a:chExt cx="10401897" cy="383559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D8D93C1-E4BF-C3BE-5AC3-5BF7C5D70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52" y="857820"/>
              <a:ext cx="4969241" cy="3835596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A1A645B-CA3C-200F-E69D-A22F6838E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214" y="857820"/>
              <a:ext cx="5366735" cy="3835596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3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432DB-C82A-F966-8174-83AECBE1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텍스트, 번호, 영수증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71ADAC-13FD-7B0A-2037-485CA189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"/>
            <a:ext cx="7863655" cy="39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3CAEE-D685-9100-3688-79E43D7BF399}"/>
              </a:ext>
            </a:extLst>
          </p:cNvPr>
          <p:cNvSpPr txBox="1"/>
          <p:nvPr/>
        </p:nvSpPr>
        <p:spPr>
          <a:xfrm>
            <a:off x="0" y="-4582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숙박소비내역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1ECEF-CB3E-51A8-D7D6-D2E4E5C66272}"/>
              </a:ext>
            </a:extLst>
          </p:cNvPr>
          <p:cNvSpPr txBox="1"/>
          <p:nvPr/>
        </p:nvSpPr>
        <p:spPr>
          <a:xfrm>
            <a:off x="4741072" y="1409155"/>
            <a:ext cx="270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결측치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대체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1E0423-9237-09D2-5C26-9510280ACEBB}"/>
              </a:ext>
            </a:extLst>
          </p:cNvPr>
          <p:cNvSpPr/>
          <p:nvPr/>
        </p:nvSpPr>
        <p:spPr>
          <a:xfrm>
            <a:off x="4447950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95093-F7E1-1821-2F7A-2A417B381DF4}"/>
              </a:ext>
            </a:extLst>
          </p:cNvPr>
          <p:cNvSpPr txBox="1"/>
          <p:nvPr/>
        </p:nvSpPr>
        <p:spPr>
          <a:xfrm>
            <a:off x="1026254" y="1409155"/>
            <a:ext cx="26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Feature</a:t>
            </a:r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 선정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32D98A-34AB-2EC1-9012-D619E8655D1D}"/>
              </a:ext>
            </a:extLst>
          </p:cNvPr>
          <p:cNvSpPr/>
          <p:nvPr/>
        </p:nvSpPr>
        <p:spPr>
          <a:xfrm>
            <a:off x="690504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6B694-5B6A-6C28-087C-1CB7EB928BBD}"/>
              </a:ext>
            </a:extLst>
          </p:cNvPr>
          <p:cNvSpPr txBox="1"/>
          <p:nvPr/>
        </p:nvSpPr>
        <p:spPr>
          <a:xfrm>
            <a:off x="8659352" y="1409155"/>
            <a:ext cx="2388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인코딩 방법</a:t>
            </a:r>
            <a:endParaRPr lang="en-US" altLang="ko-KR" sz="3200" b="1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AD2729E-FD6E-C2E3-189E-4F087AE7597F}"/>
              </a:ext>
            </a:extLst>
          </p:cNvPr>
          <p:cNvSpPr/>
          <p:nvPr/>
        </p:nvSpPr>
        <p:spPr>
          <a:xfrm>
            <a:off x="8205396" y="2307740"/>
            <a:ext cx="3296100" cy="3356460"/>
          </a:xfrm>
          <a:prstGeom prst="roundRect">
            <a:avLst>
              <a:gd name="adj" fmla="val 871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287010E-A7AE-A152-A4E1-F0024A868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6361"/>
              </p:ext>
            </p:extLst>
          </p:nvPr>
        </p:nvGraphicFramePr>
        <p:xfrm>
          <a:off x="4656000" y="2522137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결제일시</a:t>
                      </a:r>
                      <a:r>
                        <a:rPr lang="en-US" altLang="ko-KR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분</a:t>
                      </a:r>
                      <a:r>
                        <a:rPr lang="en-US" altLang="ko-KR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2023-04-29…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2023-04-29…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2023-07-02…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4950681-66F4-9807-17BB-A0BC45E88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58880"/>
              </p:ext>
            </p:extLst>
          </p:nvPr>
        </p:nvGraphicFramePr>
        <p:xfrm>
          <a:off x="898554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활용여부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여행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숙박유형코드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930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예약여부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결제금액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원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4061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체크인시간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분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2574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체크아웃시간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분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삭제</a:t>
                      </a:r>
                      <a:endParaRPr lang="ko-KR" alt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4673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06594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AEC58D-6475-F507-B7AB-B7AF427F60B2}"/>
              </a:ext>
            </a:extLst>
          </p:cNvPr>
          <p:cNvGrpSpPr/>
          <p:nvPr/>
        </p:nvGrpSpPr>
        <p:grpSpPr>
          <a:xfrm>
            <a:off x="5993237" y="3088082"/>
            <a:ext cx="1677492" cy="547619"/>
            <a:chOff x="5993237" y="3088082"/>
            <a:chExt cx="1677492" cy="54761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2A75139-96BA-9728-D86E-9E9571696B02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08A9F85-3D08-341A-553F-DA97561408A4}"/>
                </a:ext>
              </a:extLst>
            </p:cNvPr>
            <p:cNvGrpSpPr/>
            <p:nvPr/>
          </p:nvGrpSpPr>
          <p:grpSpPr>
            <a:xfrm>
              <a:off x="6208469" y="3088082"/>
              <a:ext cx="1462260" cy="547619"/>
              <a:chOff x="6208469" y="3088082"/>
              <a:chExt cx="1462260" cy="54761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6A4C69-095A-FF33-8F30-5DBF7B7EFBC3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462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여행시작일 대체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2626DC-FBCA-6DC3-2C8E-0B6988075926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: 38.1%</a:t>
                </a:r>
              </a:p>
            </p:txBody>
          </p:sp>
        </p:grp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47878D5-2683-3EC5-DE41-7CDE5E502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9133"/>
              </p:ext>
            </p:extLst>
          </p:nvPr>
        </p:nvGraphicFramePr>
        <p:xfrm>
          <a:off x="4685503" y="4146879"/>
          <a:ext cx="1440000" cy="14033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도로명주소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NaN</a:t>
                      </a:r>
                      <a:endParaRPr lang="en-US" altLang="ko-KR" sz="1800" b="0" i="1" u="none" strike="noStrike" kern="1200" dirty="0">
                        <a:solidFill>
                          <a:srgbClr val="C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57725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5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793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8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606872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7A8374-D288-7929-3E24-41844E487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20281"/>
              </p:ext>
            </p:extLst>
          </p:nvPr>
        </p:nvGraphicFramePr>
        <p:xfrm>
          <a:off x="8408855" y="2522137"/>
          <a:ext cx="2880000" cy="2245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49242247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93062065"/>
                    </a:ext>
                  </a:extLst>
                </a:gridCol>
              </a:tblGrid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Feature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6 SemiBold" pitchFamily="2" charset="-127"/>
                          <a:ea typeface="프리젠테이션 6 SemiBold" pitchFamily="2" charset="-127"/>
                          <a:cs typeface="함초롬바탕" panose="02030604000101010101" pitchFamily="18" charset="-127"/>
                        </a:rPr>
                        <a:t>인코딩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6 SemiBold" pitchFamily="2" charset="-127"/>
                        <a:ea typeface="프리젠테이션 6 SemiBold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600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숙소유형코드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867990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예약여부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1302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결제방식구분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One-Hot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26889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929518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34813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419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4 Regular" pitchFamily="2" charset="-127"/>
                          <a:ea typeface="프리젠테이션 4 Regular" pitchFamily="2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프리젠테이션 4 Regular" pitchFamily="2" charset="-127"/>
                        <a:ea typeface="프리젠테이션 4 Regular" pitchFamily="2" charset="-127"/>
                        <a:cs typeface="함초롬바탕" panose="0203060400010101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941923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72A40D-6985-43EA-3332-DD9CB376A165}"/>
              </a:ext>
            </a:extLst>
          </p:cNvPr>
          <p:cNvGrpSpPr/>
          <p:nvPr/>
        </p:nvGrpSpPr>
        <p:grpSpPr>
          <a:xfrm>
            <a:off x="5993237" y="4738113"/>
            <a:ext cx="1619784" cy="547619"/>
            <a:chOff x="5993237" y="3088082"/>
            <a:chExt cx="1619784" cy="547619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D15CE28-1FC2-BBC4-3AE1-32B64AF28719}"/>
                </a:ext>
              </a:extLst>
            </p:cNvPr>
            <p:cNvCxnSpPr>
              <a:cxnSpLocks/>
            </p:cNvCxnSpPr>
            <p:nvPr/>
          </p:nvCxnSpPr>
          <p:spPr>
            <a:xfrm>
              <a:off x="5993237" y="3222299"/>
              <a:ext cx="217884" cy="0"/>
            </a:xfrm>
            <a:prstGeom prst="straightConnector1">
              <a:avLst/>
            </a:prstGeom>
            <a:ln w="3175">
              <a:solidFill>
                <a:srgbClr val="0000FF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3FD8018-F3E1-D0EC-DF8F-97DDAD2E4E6D}"/>
                </a:ext>
              </a:extLst>
            </p:cNvPr>
            <p:cNvGrpSpPr/>
            <p:nvPr/>
          </p:nvGrpSpPr>
          <p:grpSpPr>
            <a:xfrm>
              <a:off x="6208469" y="3088082"/>
              <a:ext cx="1404552" cy="547619"/>
              <a:chOff x="6208469" y="3088082"/>
              <a:chExt cx="1404552" cy="5476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B7393BA-C34B-FCCC-BA8A-66159AE096DC}"/>
                  </a:ext>
                </a:extLst>
              </p:cNvPr>
              <p:cNvSpPr txBox="1"/>
              <p:nvPr/>
            </p:nvSpPr>
            <p:spPr>
              <a:xfrm>
                <a:off x="6208469" y="3088082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‘</a:t>
                </a:r>
                <a:r>
                  <a:rPr lang="ko-KR" altLang="en-US" dirty="0" err="1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없음’으로</a:t>
                </a:r>
                <a:r>
                  <a:rPr lang="ko-KR" altLang="en-US" dirty="0"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대체</a:t>
                </a:r>
                <a:endParaRPr lang="en-US" altLang="ko-KR" dirty="0"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74480F-2AA0-F675-F787-22F81A9CA897}"/>
                  </a:ext>
                </a:extLst>
              </p:cNvPr>
              <p:cNvSpPr txBox="1"/>
              <p:nvPr/>
            </p:nvSpPr>
            <p:spPr>
              <a:xfrm>
                <a:off x="6208469" y="3389480"/>
                <a:ext cx="117889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*</a:t>
                </a:r>
                <a:r>
                  <a:rPr lang="ko-KR" altLang="en-US" sz="1200" dirty="0" err="1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결측률</a:t>
                </a:r>
                <a:r>
                  <a:rPr lang="en-US" altLang="ko-KR" sz="1200" dirty="0">
                    <a:solidFill>
                      <a:srgbClr val="0000FF"/>
                    </a:solidFill>
                    <a:latin typeface="프리젠테이션 6 SemiBold" pitchFamily="2" charset="-127"/>
                    <a:ea typeface="프리젠테이션 6 SemiBold" pitchFamily="2" charset="-127"/>
                    <a:cs typeface="함초롬바탕" panose="02030604000101010101" pitchFamily="18" charset="-127"/>
                  </a:rPr>
                  <a:t> : 9.5%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9964B1-8B1B-60D5-2202-E6EB40D2CD75}"/>
              </a:ext>
            </a:extLst>
          </p:cNvPr>
          <p:cNvGrpSpPr/>
          <p:nvPr/>
        </p:nvGrpSpPr>
        <p:grpSpPr>
          <a:xfrm>
            <a:off x="2194554" y="1163523"/>
            <a:ext cx="7798301" cy="288000"/>
            <a:chOff x="2194554" y="1163523"/>
            <a:chExt cx="7798301" cy="2880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6EB5AD5-2D4C-BB93-FD26-A1C32101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54" y="1163523"/>
              <a:ext cx="288000" cy="288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0EBEACC-FD75-68B1-E6DD-C8630FAE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00" y="1163523"/>
              <a:ext cx="288000" cy="288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642552-4F30-C732-6AC0-EAB3D040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4855" y="1163523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3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822C8-6107-1234-6989-FAEADB02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38F0062-0715-088E-486C-F5DF2BA743C9}"/>
              </a:ext>
            </a:extLst>
          </p:cNvPr>
          <p:cNvGrpSpPr/>
          <p:nvPr/>
        </p:nvGrpSpPr>
        <p:grpSpPr>
          <a:xfrm>
            <a:off x="948295" y="719322"/>
            <a:ext cx="10295411" cy="3835596"/>
            <a:chOff x="948295" y="857821"/>
            <a:chExt cx="10295411" cy="38355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7E6131-95AC-0FC5-8BE0-08EEC30EE8AF}"/>
                </a:ext>
              </a:extLst>
            </p:cNvPr>
            <p:cNvGrpSpPr/>
            <p:nvPr/>
          </p:nvGrpSpPr>
          <p:grpSpPr>
            <a:xfrm>
              <a:off x="948295" y="857822"/>
              <a:ext cx="4443422" cy="3835595"/>
              <a:chOff x="-908665" y="5632762"/>
              <a:chExt cx="6057900" cy="5229225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E276D189-9D12-E5C8-105B-88695C410E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08665" y="5632762"/>
                <a:ext cx="6057900" cy="5229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178F7DEA-A48A-3FD7-97D3-FF6298F99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0825" y="6351493"/>
                <a:ext cx="1997503" cy="253736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67FEAAA-E250-3B9E-7D4A-64F82A9BD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138" y="857821"/>
              <a:ext cx="5802568" cy="383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5CA0ED-8A39-7B20-08FB-E74E38A71D12}"/>
              </a:ext>
            </a:extLst>
          </p:cNvPr>
          <p:cNvSpPr txBox="1"/>
          <p:nvPr/>
        </p:nvSpPr>
        <p:spPr>
          <a:xfrm>
            <a:off x="0" y="-497177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숙박소비내역 테이블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580F5-9769-8399-98A1-333229F77DD3}"/>
              </a:ext>
            </a:extLst>
          </p:cNvPr>
          <p:cNvSpPr txBox="1"/>
          <p:nvPr/>
        </p:nvSpPr>
        <p:spPr>
          <a:xfrm>
            <a:off x="3537736" y="3256238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* 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평균 </a:t>
            </a:r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약 </a:t>
            </a:r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15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만원</a:t>
            </a:r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, 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중앙값 </a:t>
            </a:r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약 </a:t>
            </a:r>
            <a:r>
              <a:rPr lang="en-US" altLang="ko-KR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11</a:t>
            </a:r>
            <a:r>
              <a:rPr lang="ko-KR" altLang="en-US" sz="800" dirty="0">
                <a:solidFill>
                  <a:srgbClr val="0000FF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rPr>
              <a:t>만원</a:t>
            </a:r>
            <a:endParaRPr lang="en-US" altLang="ko-KR" sz="800" dirty="0">
              <a:solidFill>
                <a:srgbClr val="0000FF"/>
              </a:solidFill>
              <a:latin typeface="프리젠테이션 6 SemiBold" pitchFamily="2" charset="-127"/>
              <a:ea typeface="프리젠테이션 6 SemiBold" pitchFamily="2" charset="-127"/>
              <a:cs typeface="함초롬바탕" panose="02030604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7180CD-CCD9-B54D-BF85-7E195EAF2C3F}"/>
              </a:ext>
            </a:extLst>
          </p:cNvPr>
          <p:cNvGrpSpPr/>
          <p:nvPr/>
        </p:nvGrpSpPr>
        <p:grpSpPr>
          <a:xfrm>
            <a:off x="2287977" y="4750581"/>
            <a:ext cx="7616047" cy="1445263"/>
            <a:chOff x="3343125" y="4750581"/>
            <a:chExt cx="7616047" cy="14452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876797-F8A1-8C77-A71B-0EF69C1363BF}"/>
                </a:ext>
              </a:extLst>
            </p:cNvPr>
            <p:cNvSpPr/>
            <p:nvPr/>
          </p:nvSpPr>
          <p:spPr>
            <a:xfrm>
              <a:off x="3343125" y="4750581"/>
              <a:ext cx="7616047" cy="12496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여행객 </a:t>
              </a:r>
              <a:r>
                <a:rPr lang="en-US" altLang="ko-KR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90%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의 숙박 지출 금액은 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약 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33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만원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이내로 소비</a:t>
              </a:r>
              <a:endParaRPr lang="en-US" altLang="ko-KR" sz="24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숙박 유형은 </a:t>
              </a:r>
              <a:r>
                <a:rPr lang="en-US" altLang="ko-KR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“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중저가숙소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&gt; 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고급숙소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&gt; </a:t>
              </a:r>
              <a:r>
                <a:rPr lang="ko-KR" altLang="en-US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테마숙소</a:t>
              </a:r>
              <a:r>
                <a:rPr lang="en-US" altLang="ko-KR" sz="2400" b="1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”</a:t>
              </a:r>
              <a:r>
                <a:rPr lang="en-US" altLang="ko-KR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순으로 선호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A439CF-A471-E0E3-E703-DA9A366837C5}"/>
                </a:ext>
              </a:extLst>
            </p:cNvPr>
            <p:cNvSpPr txBox="1"/>
            <p:nvPr/>
          </p:nvSpPr>
          <p:spPr>
            <a:xfrm>
              <a:off x="3566931" y="5918845"/>
              <a:ext cx="5695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*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중저가숙소 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모텔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/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여관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펜션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게스트하우스  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| 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고급숙소 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호텔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콘도미니엄  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| 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테마숙소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캠핑</a:t>
              </a:r>
              <a:r>
                <a:rPr lang="en-US" altLang="ko-K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  <a:cs typeface="함초롬바탕" panose="02030604000101010101" pitchFamily="18" charset="-127"/>
                </a:rPr>
                <a:t>전통숙소</a:t>
              </a:r>
              <a:endPara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61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2212</Words>
  <Application>Microsoft Office PowerPoint</Application>
  <PresentationFormat>와이드스크린</PresentationFormat>
  <Paragraphs>521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프리젠테이션 4 Regular</vt:lpstr>
      <vt:lpstr>프리젠테이션 6 SemiBold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소희 김</dc:creator>
  <cp:lastModifiedBy>소희 김</cp:lastModifiedBy>
  <cp:revision>201</cp:revision>
  <dcterms:created xsi:type="dcterms:W3CDTF">2025-09-20T08:28:20Z</dcterms:created>
  <dcterms:modified xsi:type="dcterms:W3CDTF">2025-09-21T15:46:55Z</dcterms:modified>
</cp:coreProperties>
</file>